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39"/>
  </p:notesMasterIdLst>
  <p:handoutMasterIdLst>
    <p:handoutMasterId r:id="rId40"/>
  </p:handoutMasterIdLst>
  <p:sldIdLst>
    <p:sldId id="286" r:id="rId2"/>
    <p:sldId id="459" r:id="rId3"/>
    <p:sldId id="408" r:id="rId4"/>
    <p:sldId id="460" r:id="rId5"/>
    <p:sldId id="413" r:id="rId6"/>
    <p:sldId id="434" r:id="rId7"/>
    <p:sldId id="414" r:id="rId8"/>
    <p:sldId id="435" r:id="rId9"/>
    <p:sldId id="416" r:id="rId10"/>
    <p:sldId id="418" r:id="rId11"/>
    <p:sldId id="417" r:id="rId12"/>
    <p:sldId id="446" r:id="rId13"/>
    <p:sldId id="441" r:id="rId14"/>
    <p:sldId id="425" r:id="rId15"/>
    <p:sldId id="438" r:id="rId16"/>
    <p:sldId id="433" r:id="rId17"/>
    <p:sldId id="444" r:id="rId18"/>
    <p:sldId id="419" r:id="rId19"/>
    <p:sldId id="447" r:id="rId20"/>
    <p:sldId id="427" r:id="rId21"/>
    <p:sldId id="437" r:id="rId22"/>
    <p:sldId id="436" r:id="rId23"/>
    <p:sldId id="442" r:id="rId24"/>
    <p:sldId id="443" r:id="rId25"/>
    <p:sldId id="428" r:id="rId26"/>
    <p:sldId id="448" r:id="rId27"/>
    <p:sldId id="422" r:id="rId28"/>
    <p:sldId id="432" r:id="rId29"/>
    <p:sldId id="458" r:id="rId30"/>
    <p:sldId id="421" r:id="rId31"/>
    <p:sldId id="450" r:id="rId32"/>
    <p:sldId id="452" r:id="rId33"/>
    <p:sldId id="453" r:id="rId34"/>
    <p:sldId id="454" r:id="rId35"/>
    <p:sldId id="455" r:id="rId36"/>
    <p:sldId id="456" r:id="rId37"/>
    <p:sldId id="457" r:id="rId38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4E7F"/>
    <a:srgbClr val="CC0000"/>
    <a:srgbClr val="C7FDFD"/>
    <a:srgbClr val="003EBA"/>
    <a:srgbClr val="99FF66"/>
    <a:srgbClr val="00CC00"/>
    <a:srgbClr val="339933"/>
    <a:srgbClr val="00D89F"/>
    <a:srgbClr val="F3F3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06" autoAdjust="0"/>
    <p:restoredTop sz="94660"/>
  </p:normalViewPr>
  <p:slideViewPr>
    <p:cSldViewPr>
      <p:cViewPr>
        <p:scale>
          <a:sx n="118" d="100"/>
          <a:sy n="118" d="100"/>
        </p:scale>
        <p:origin x="-1506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410F86-9258-4DC4-AA7C-19A972F84445}" type="doc">
      <dgm:prSet loTypeId="urn:microsoft.com/office/officeart/2005/8/layout/matrix3" loCatId="matrix" qsTypeId="urn:microsoft.com/office/officeart/2005/8/quickstyle/3d3" qsCatId="3D" csTypeId="urn:microsoft.com/office/officeart/2005/8/colors/accent6_3" csCatId="accent6" phldr="1"/>
      <dgm:spPr/>
      <dgm:t>
        <a:bodyPr/>
        <a:lstStyle/>
        <a:p>
          <a:endParaRPr lang="it-IT"/>
        </a:p>
      </dgm:t>
    </dgm:pt>
    <dgm:pt modelId="{652ED80B-F565-4504-AB02-5400B181989A}">
      <dgm:prSet custT="1"/>
      <dgm:spPr>
        <a:solidFill>
          <a:schemeClr val="bg2">
            <a:lumMod val="50000"/>
            <a:lumOff val="50000"/>
          </a:schemeClr>
        </a:solidFill>
        <a:ln>
          <a:solidFill>
            <a:schemeClr val="bg1"/>
          </a:solidFill>
        </a:ln>
      </dgm:spPr>
      <dgm:t>
        <a:bodyPr/>
        <a:lstStyle/>
        <a:p>
          <a:pPr rtl="0"/>
          <a:r>
            <a:rPr lang="it-IT" sz="2000" b="1" dirty="0" smtClean="0">
              <a:solidFill>
                <a:schemeClr val="bg1"/>
              </a:solidFill>
            </a:rPr>
            <a:t>Migliorare lo standing creditizio dell’azienda</a:t>
          </a:r>
          <a:endParaRPr lang="it-IT" sz="2000" b="1" dirty="0">
            <a:solidFill>
              <a:schemeClr val="bg1"/>
            </a:solidFill>
          </a:endParaRPr>
        </a:p>
      </dgm:t>
    </dgm:pt>
    <dgm:pt modelId="{6C40BA03-A041-4952-9F63-F6D231B240CE}" type="parTrans" cxnId="{964448C8-B1E3-4620-8AE3-68347A12E62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3CA51C47-F0BF-4F9E-99D6-2110AE2F4DA8}" type="sibTrans" cxnId="{964448C8-B1E3-4620-8AE3-68347A12E62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D4B66BD6-84C3-40EC-AF16-7B63D887053F}">
      <dgm:prSet custT="1"/>
      <dgm:spPr>
        <a:solidFill>
          <a:schemeClr val="bg2">
            <a:lumMod val="75000"/>
            <a:lumOff val="25000"/>
          </a:schemeClr>
        </a:solidFill>
      </dgm:spPr>
      <dgm:t>
        <a:bodyPr/>
        <a:lstStyle/>
        <a:p>
          <a:pPr rtl="0"/>
          <a:r>
            <a:rPr lang="it-IT" sz="2000" b="1" dirty="0" smtClean="0">
              <a:solidFill>
                <a:schemeClr val="bg1"/>
              </a:solidFill>
            </a:rPr>
            <a:t>Effettuare una pianificazione finanziaria </a:t>
          </a:r>
          <a:endParaRPr lang="it-IT" sz="2000" b="1" dirty="0">
            <a:solidFill>
              <a:schemeClr val="bg1"/>
            </a:solidFill>
          </a:endParaRPr>
        </a:p>
      </dgm:t>
    </dgm:pt>
    <dgm:pt modelId="{EBA1E999-AA99-4427-AF9C-281F2177D9DF}" type="parTrans" cxnId="{93880821-F262-41F1-8104-854C5C0FBB94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B343901B-CE8A-422C-BE2C-F0B3A886F0C3}" type="sibTrans" cxnId="{93880821-F262-41F1-8104-854C5C0FBB94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2641AF45-F245-4FAE-9352-6BEDA8A25467}">
      <dgm:prSet custT="1"/>
      <dgm:spPr>
        <a:solidFill>
          <a:schemeClr val="bg2">
            <a:lumMod val="25000"/>
            <a:lumOff val="75000"/>
          </a:schemeClr>
        </a:solidFill>
      </dgm:spPr>
      <dgm:t>
        <a:bodyPr/>
        <a:lstStyle/>
        <a:p>
          <a:pPr rtl="0"/>
          <a:r>
            <a:rPr lang="it-IT" sz="2000" b="1" dirty="0" smtClean="0">
              <a:solidFill>
                <a:schemeClr val="tx1"/>
              </a:solidFill>
            </a:rPr>
            <a:t>Controllare l’operato delle banche</a:t>
          </a:r>
          <a:endParaRPr lang="it-IT" sz="2000" b="1" dirty="0">
            <a:solidFill>
              <a:schemeClr val="tx1"/>
            </a:solidFill>
          </a:endParaRPr>
        </a:p>
      </dgm:t>
    </dgm:pt>
    <dgm:pt modelId="{0733C83A-8BD0-462D-813F-E35A27D89715}" type="parTrans" cxnId="{1B84938F-8937-4FEB-822E-56FE24AAA393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1BC42E12-E7A4-4E16-B734-685FDA0D3DEF}" type="sibTrans" cxnId="{1B84938F-8937-4FEB-822E-56FE24AAA393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89768F59-EF22-4608-8868-83B1D4E01C8A}">
      <dgm:prSet custT="1"/>
      <dgm:spPr>
        <a:solidFill>
          <a:schemeClr val="bg2">
            <a:lumMod val="10000"/>
            <a:lumOff val="90000"/>
          </a:schemeClr>
        </a:solidFill>
      </dgm:spPr>
      <dgm:t>
        <a:bodyPr/>
        <a:lstStyle/>
        <a:p>
          <a:pPr rtl="0"/>
          <a:r>
            <a:rPr lang="it-IT" sz="1950" b="1" dirty="0" smtClean="0">
              <a:solidFill>
                <a:schemeClr val="tx1"/>
              </a:solidFill>
            </a:rPr>
            <a:t>Automatizzare</a:t>
          </a:r>
          <a:r>
            <a:rPr lang="it-IT" sz="2000" b="1" dirty="0" smtClean="0">
              <a:solidFill>
                <a:schemeClr val="tx1"/>
              </a:solidFill>
            </a:rPr>
            <a:t> le procedure ripetitive</a:t>
          </a:r>
          <a:endParaRPr lang="it-IT" sz="2000" b="1" dirty="0">
            <a:solidFill>
              <a:schemeClr val="tx1"/>
            </a:solidFill>
          </a:endParaRPr>
        </a:p>
      </dgm:t>
    </dgm:pt>
    <dgm:pt modelId="{48574819-5278-4F90-A88D-8D20DB1FFD1F}" type="parTrans" cxnId="{F94CEAE0-85D1-4F68-8544-20F60DFC3D49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DB5DDF09-382A-4818-A05C-7218E7B9C7EA}" type="sibTrans" cxnId="{F94CEAE0-85D1-4F68-8544-20F60DFC3D49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C6C49AE4-3EC4-43F2-BF78-7165D707D99E}" type="pres">
      <dgm:prSet presAssocID="{14410F86-9258-4DC4-AA7C-19A972F8444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AD834C1C-126B-4760-8EFF-EFF923E7B531}" type="pres">
      <dgm:prSet presAssocID="{14410F86-9258-4DC4-AA7C-19A972F84445}" presName="diamond" presStyleLbl="bgShp" presStyleIdx="0" presStyleCnt="1"/>
      <dgm:spPr/>
    </dgm:pt>
    <dgm:pt modelId="{13E45584-93BD-4ABF-9B46-F6D9A4E7D21B}" type="pres">
      <dgm:prSet presAssocID="{14410F86-9258-4DC4-AA7C-19A972F84445}" presName="quad1" presStyleLbl="node1" presStyleIdx="0" presStyleCnt="4" custScaleX="131693" custLinFactY="10413" custLinFactNeighborX="-15168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105E70B-9EF7-4E17-829C-C85A5B926639}" type="pres">
      <dgm:prSet presAssocID="{14410F86-9258-4DC4-AA7C-19A972F84445}" presName="quad2" presStyleLbl="node1" presStyleIdx="1" presStyleCnt="4" custScaleX="128444" custLinFactNeighborX="12238" custLinFactNeighborY="22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0A7B894-3AED-436F-8D81-4FD812A49C7C}" type="pres">
      <dgm:prSet presAssocID="{14410F86-9258-4DC4-AA7C-19A972F84445}" presName="quad3" presStyleLbl="node1" presStyleIdx="2" presStyleCnt="4" custScaleX="129393" custLinFactY="-3346" custLinFactNeighborX="-16318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4F7790A-06B2-4F9E-B7E7-30E3D7CDB0FB}" type="pres">
      <dgm:prSet presAssocID="{14410F86-9258-4DC4-AA7C-19A972F84445}" presName="quad4" presStyleLbl="node1" presStyleIdx="3" presStyleCnt="4" custScaleX="128443" custLinFactNeighborX="122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B84938F-8937-4FEB-822E-56FE24AAA393}" srcId="{14410F86-9258-4DC4-AA7C-19A972F84445}" destId="{2641AF45-F245-4FAE-9352-6BEDA8A25467}" srcOrd="2" destOrd="0" parTransId="{0733C83A-8BD0-462D-813F-E35A27D89715}" sibTransId="{1BC42E12-E7A4-4E16-B734-685FDA0D3DEF}"/>
    <dgm:cxn modelId="{34B62DCE-A8F5-40B0-B541-660749DEFC35}" type="presOf" srcId="{89768F59-EF22-4608-8868-83B1D4E01C8A}" destId="{D4F7790A-06B2-4F9E-B7E7-30E3D7CDB0FB}" srcOrd="0" destOrd="0" presId="urn:microsoft.com/office/officeart/2005/8/layout/matrix3"/>
    <dgm:cxn modelId="{4AAB6F52-832E-420C-BF9F-2C4090B9C2B4}" type="presOf" srcId="{652ED80B-F565-4504-AB02-5400B181989A}" destId="{13E45584-93BD-4ABF-9B46-F6D9A4E7D21B}" srcOrd="0" destOrd="0" presId="urn:microsoft.com/office/officeart/2005/8/layout/matrix3"/>
    <dgm:cxn modelId="{1E2E0793-0DE9-4CC1-BF82-294F0E6436A4}" type="presOf" srcId="{D4B66BD6-84C3-40EC-AF16-7B63D887053F}" destId="{3105E70B-9EF7-4E17-829C-C85A5B926639}" srcOrd="0" destOrd="0" presId="urn:microsoft.com/office/officeart/2005/8/layout/matrix3"/>
    <dgm:cxn modelId="{93880821-F262-41F1-8104-854C5C0FBB94}" srcId="{14410F86-9258-4DC4-AA7C-19A972F84445}" destId="{D4B66BD6-84C3-40EC-AF16-7B63D887053F}" srcOrd="1" destOrd="0" parTransId="{EBA1E999-AA99-4427-AF9C-281F2177D9DF}" sibTransId="{B343901B-CE8A-422C-BE2C-F0B3A886F0C3}"/>
    <dgm:cxn modelId="{C61B34A2-3116-485E-A7DC-F9255D43057C}" type="presOf" srcId="{14410F86-9258-4DC4-AA7C-19A972F84445}" destId="{C6C49AE4-3EC4-43F2-BF78-7165D707D99E}" srcOrd="0" destOrd="0" presId="urn:microsoft.com/office/officeart/2005/8/layout/matrix3"/>
    <dgm:cxn modelId="{964448C8-B1E3-4620-8AE3-68347A12E62C}" srcId="{14410F86-9258-4DC4-AA7C-19A972F84445}" destId="{652ED80B-F565-4504-AB02-5400B181989A}" srcOrd="0" destOrd="0" parTransId="{6C40BA03-A041-4952-9F63-F6D231B240CE}" sibTransId="{3CA51C47-F0BF-4F9E-99D6-2110AE2F4DA8}"/>
    <dgm:cxn modelId="{D5DC25BA-9F60-411B-87F9-592A6C3954CE}" type="presOf" srcId="{2641AF45-F245-4FAE-9352-6BEDA8A25467}" destId="{A0A7B894-3AED-436F-8D81-4FD812A49C7C}" srcOrd="0" destOrd="0" presId="urn:microsoft.com/office/officeart/2005/8/layout/matrix3"/>
    <dgm:cxn modelId="{F94CEAE0-85D1-4F68-8544-20F60DFC3D49}" srcId="{14410F86-9258-4DC4-AA7C-19A972F84445}" destId="{89768F59-EF22-4608-8868-83B1D4E01C8A}" srcOrd="3" destOrd="0" parTransId="{48574819-5278-4F90-A88D-8D20DB1FFD1F}" sibTransId="{DB5DDF09-382A-4818-A05C-7218E7B9C7EA}"/>
    <dgm:cxn modelId="{50E65378-B74F-4C43-9F91-9BA9771B3B27}" type="presParOf" srcId="{C6C49AE4-3EC4-43F2-BF78-7165D707D99E}" destId="{AD834C1C-126B-4760-8EFF-EFF923E7B531}" srcOrd="0" destOrd="0" presId="urn:microsoft.com/office/officeart/2005/8/layout/matrix3"/>
    <dgm:cxn modelId="{638EC3A6-C41B-4B57-8D46-C8C07F6A6F61}" type="presParOf" srcId="{C6C49AE4-3EC4-43F2-BF78-7165D707D99E}" destId="{13E45584-93BD-4ABF-9B46-F6D9A4E7D21B}" srcOrd="1" destOrd="0" presId="urn:microsoft.com/office/officeart/2005/8/layout/matrix3"/>
    <dgm:cxn modelId="{4287402D-317B-4C38-99C3-93EF99D8EB59}" type="presParOf" srcId="{C6C49AE4-3EC4-43F2-BF78-7165D707D99E}" destId="{3105E70B-9EF7-4E17-829C-C85A5B926639}" srcOrd="2" destOrd="0" presId="urn:microsoft.com/office/officeart/2005/8/layout/matrix3"/>
    <dgm:cxn modelId="{5E68F714-E8CF-4FA4-9645-CFDEF8BF7C4B}" type="presParOf" srcId="{C6C49AE4-3EC4-43F2-BF78-7165D707D99E}" destId="{A0A7B894-3AED-436F-8D81-4FD812A49C7C}" srcOrd="3" destOrd="0" presId="urn:microsoft.com/office/officeart/2005/8/layout/matrix3"/>
    <dgm:cxn modelId="{B2830A9D-880C-4A89-AAFB-992253B9FC64}" type="presParOf" srcId="{C6C49AE4-3EC4-43F2-BF78-7165D707D99E}" destId="{D4F7790A-06B2-4F9E-B7E7-30E3D7CDB0FB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253809-1E79-404A-8FBB-48D9E952D81E}" type="doc">
      <dgm:prSet loTypeId="urn:microsoft.com/office/officeart/2005/8/layout/list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3C905612-E2C9-44BC-A731-35678C75542E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it-IT" sz="1600" b="1" dirty="0" smtClean="0">
              <a:solidFill>
                <a:schemeClr val="bg1"/>
              </a:solidFill>
            </a:rPr>
            <a:t>MIGLIORAMENTO DELLA </a:t>
          </a:r>
          <a:r>
            <a:rPr lang="it-IT" sz="1600" b="1" cap="all" baseline="0" dirty="0" smtClean="0">
              <a:solidFill>
                <a:schemeClr val="bg1"/>
              </a:solidFill>
            </a:rPr>
            <a:t>redditività</a:t>
          </a:r>
          <a:r>
            <a:rPr lang="it-IT" sz="1600" b="1" dirty="0" smtClean="0">
              <a:solidFill>
                <a:schemeClr val="bg1"/>
              </a:solidFill>
            </a:rPr>
            <a:t> AZIENDALE</a:t>
          </a:r>
          <a:endParaRPr lang="it-IT" sz="1600" b="1" dirty="0">
            <a:solidFill>
              <a:schemeClr val="bg1"/>
            </a:solidFill>
          </a:endParaRPr>
        </a:p>
      </dgm:t>
    </dgm:pt>
    <dgm:pt modelId="{16C9032E-92A8-41A5-8A59-B5C468EFA90E}" type="parTrans" cxnId="{9C032810-EAE8-4B5E-9F86-16EEC1A5C488}">
      <dgm:prSet/>
      <dgm:spPr/>
      <dgm:t>
        <a:bodyPr/>
        <a:lstStyle/>
        <a:p>
          <a:endParaRPr lang="it-IT" b="1">
            <a:solidFill>
              <a:schemeClr val="tx1"/>
            </a:solidFill>
          </a:endParaRPr>
        </a:p>
      </dgm:t>
    </dgm:pt>
    <dgm:pt modelId="{C8185FA0-69A4-43AB-AF3A-389B70DB41F7}" type="sibTrans" cxnId="{9C032810-EAE8-4B5E-9F86-16EEC1A5C488}">
      <dgm:prSet/>
      <dgm:spPr/>
      <dgm:t>
        <a:bodyPr/>
        <a:lstStyle/>
        <a:p>
          <a:endParaRPr lang="it-IT" b="1">
            <a:solidFill>
              <a:schemeClr val="tx1"/>
            </a:solidFill>
          </a:endParaRPr>
        </a:p>
      </dgm:t>
    </dgm:pt>
    <dgm:pt modelId="{BD93B526-393B-4343-A794-98BB640CDDD6}">
      <dgm:prSet custT="1"/>
      <dgm:spPr>
        <a:solidFill>
          <a:schemeClr val="bg2">
            <a:lumMod val="25000"/>
            <a:lumOff val="75000"/>
          </a:schemeClr>
        </a:solidFill>
      </dgm:spPr>
      <dgm:t>
        <a:bodyPr/>
        <a:lstStyle/>
        <a:p>
          <a:pPr rtl="0"/>
          <a:r>
            <a:rPr lang="it-IT" sz="1600" b="1" dirty="0" smtClean="0">
              <a:solidFill>
                <a:schemeClr val="bg1"/>
              </a:solidFill>
            </a:rPr>
            <a:t>RISPARMIO </a:t>
          </a:r>
          <a:r>
            <a:rPr lang="it-IT" sz="1600" b="1" dirty="0" err="1" smtClean="0">
              <a:solidFill>
                <a:schemeClr val="bg1"/>
              </a:solidFill>
            </a:rPr>
            <a:t>DI</a:t>
          </a:r>
          <a:r>
            <a:rPr lang="it-IT" sz="1600" b="1" dirty="0" smtClean="0">
              <a:solidFill>
                <a:schemeClr val="bg1"/>
              </a:solidFill>
            </a:rPr>
            <a:t> TEMPO E RISORSE PER LA GESTIONE DELLE OPERAZIONI </a:t>
          </a:r>
          <a:r>
            <a:rPr lang="it-IT" sz="1600" b="1" dirty="0" err="1" smtClean="0">
              <a:solidFill>
                <a:schemeClr val="bg1"/>
              </a:solidFill>
            </a:rPr>
            <a:t>DI</a:t>
          </a:r>
          <a:r>
            <a:rPr lang="it-IT" sz="1600" b="1" dirty="0" smtClean="0">
              <a:solidFill>
                <a:schemeClr val="bg1"/>
              </a:solidFill>
            </a:rPr>
            <a:t> ROUTINE</a:t>
          </a:r>
          <a:endParaRPr lang="it-IT" sz="1600" b="1" dirty="0">
            <a:solidFill>
              <a:schemeClr val="bg1"/>
            </a:solidFill>
          </a:endParaRPr>
        </a:p>
      </dgm:t>
    </dgm:pt>
    <dgm:pt modelId="{4CF9FA23-1544-4EA2-8B23-4E0E8E00B7E6}" type="parTrans" cxnId="{52CB6C25-0250-4DA4-9900-A92FC36B0B6F}">
      <dgm:prSet/>
      <dgm:spPr/>
      <dgm:t>
        <a:bodyPr/>
        <a:lstStyle/>
        <a:p>
          <a:endParaRPr lang="it-IT" b="1">
            <a:solidFill>
              <a:schemeClr val="tx1"/>
            </a:solidFill>
          </a:endParaRPr>
        </a:p>
      </dgm:t>
    </dgm:pt>
    <dgm:pt modelId="{562FDB1F-D1D0-4682-8C91-558A1F2C9FF4}" type="sibTrans" cxnId="{52CB6C25-0250-4DA4-9900-A92FC36B0B6F}">
      <dgm:prSet/>
      <dgm:spPr/>
      <dgm:t>
        <a:bodyPr/>
        <a:lstStyle/>
        <a:p>
          <a:endParaRPr lang="it-IT" b="1">
            <a:solidFill>
              <a:schemeClr val="tx1"/>
            </a:solidFill>
          </a:endParaRPr>
        </a:p>
      </dgm:t>
    </dgm:pt>
    <dgm:pt modelId="{F7CC5FAA-CC37-4517-9403-035C6A435F0F}">
      <dgm:prSet custT="1"/>
      <dgm:spPr/>
      <dgm:t>
        <a:bodyPr/>
        <a:lstStyle/>
        <a:p>
          <a:r>
            <a:rPr lang="it-IT" sz="1800" dirty="0" smtClean="0"/>
            <a:t>Automazione della riconciliazione degli estratti conto con la contabilità generale aziendale.</a:t>
          </a:r>
          <a:endParaRPr lang="it-IT" sz="1800" dirty="0"/>
        </a:p>
      </dgm:t>
    </dgm:pt>
    <dgm:pt modelId="{0C33C003-73B2-4A62-BF7F-D296C037B4B0}" type="parTrans" cxnId="{1C6C2710-065D-4A5B-880C-FFAF58A32B8F}">
      <dgm:prSet/>
      <dgm:spPr/>
      <dgm:t>
        <a:bodyPr/>
        <a:lstStyle/>
        <a:p>
          <a:endParaRPr lang="it-IT"/>
        </a:p>
      </dgm:t>
    </dgm:pt>
    <dgm:pt modelId="{B3D65816-F594-4546-8C4B-B7739872E79F}" type="sibTrans" cxnId="{1C6C2710-065D-4A5B-880C-FFAF58A32B8F}">
      <dgm:prSet/>
      <dgm:spPr/>
      <dgm:t>
        <a:bodyPr/>
        <a:lstStyle/>
        <a:p>
          <a:endParaRPr lang="it-IT"/>
        </a:p>
      </dgm:t>
    </dgm:pt>
    <dgm:pt modelId="{80B36D32-8091-4FC3-93CE-CA1B0FE920AD}">
      <dgm:prSet custT="1"/>
      <dgm:spPr/>
      <dgm:t>
        <a:bodyPr/>
        <a:lstStyle/>
        <a:p>
          <a:r>
            <a:rPr lang="it-IT" sz="1800" dirty="0" smtClean="0"/>
            <a:t>Spese, tassi e giorni di valuta sempre sotto controllo.</a:t>
          </a:r>
          <a:endParaRPr lang="it-IT" sz="1800" dirty="0"/>
        </a:p>
      </dgm:t>
    </dgm:pt>
    <dgm:pt modelId="{5402C387-A818-4592-9A91-3C4168B03248}" type="parTrans" cxnId="{0C6B2A4F-1FB3-40BF-9A6F-40EB3F179B89}">
      <dgm:prSet/>
      <dgm:spPr/>
      <dgm:t>
        <a:bodyPr/>
        <a:lstStyle/>
        <a:p>
          <a:endParaRPr lang="it-IT"/>
        </a:p>
      </dgm:t>
    </dgm:pt>
    <dgm:pt modelId="{9E7AFE6E-D5E6-4771-9FC0-725B9D6323C7}" type="sibTrans" cxnId="{0C6B2A4F-1FB3-40BF-9A6F-40EB3F179B89}">
      <dgm:prSet/>
      <dgm:spPr/>
      <dgm:t>
        <a:bodyPr/>
        <a:lstStyle/>
        <a:p>
          <a:endParaRPr lang="it-IT"/>
        </a:p>
      </dgm:t>
    </dgm:pt>
    <dgm:pt modelId="{21F1AEB6-EDB2-40A9-865D-85C96761659E}">
      <dgm:prSet custT="1"/>
      <dgm:spPr/>
      <dgm:t>
        <a:bodyPr/>
        <a:lstStyle/>
        <a:p>
          <a:r>
            <a:rPr lang="it-IT" sz="1800" dirty="0" smtClean="0"/>
            <a:t>Segnalazione delle incongruenze tra le condizioni concordate e le condizioni applicate.</a:t>
          </a:r>
          <a:endParaRPr lang="it-IT" sz="1800" dirty="0"/>
        </a:p>
      </dgm:t>
    </dgm:pt>
    <dgm:pt modelId="{189A0D44-43A8-4E99-B848-159F3F76D407}" type="parTrans" cxnId="{1858951B-89BE-41B4-AD5A-5324F7CE88A3}">
      <dgm:prSet/>
      <dgm:spPr/>
      <dgm:t>
        <a:bodyPr/>
        <a:lstStyle/>
        <a:p>
          <a:endParaRPr lang="it-IT"/>
        </a:p>
      </dgm:t>
    </dgm:pt>
    <dgm:pt modelId="{99629174-50A9-4F50-9F8F-7BABC36D4A4A}" type="sibTrans" cxnId="{1858951B-89BE-41B4-AD5A-5324F7CE88A3}">
      <dgm:prSet/>
      <dgm:spPr/>
      <dgm:t>
        <a:bodyPr/>
        <a:lstStyle/>
        <a:p>
          <a:endParaRPr lang="it-IT"/>
        </a:p>
      </dgm:t>
    </dgm:pt>
    <dgm:pt modelId="{D8E3F2F6-7E1F-4CF6-BB3F-B623DEEB2D68}">
      <dgm:prSet custT="1"/>
      <dgm:spPr/>
      <dgm:t>
        <a:bodyPr/>
        <a:lstStyle/>
        <a:p>
          <a:r>
            <a:rPr lang="it-IT" sz="1800" dirty="0" smtClean="0"/>
            <a:t>Segnalazione automatica degli errori.</a:t>
          </a:r>
          <a:endParaRPr lang="it-IT" sz="1800" dirty="0"/>
        </a:p>
      </dgm:t>
    </dgm:pt>
    <dgm:pt modelId="{40F8BDE9-A12F-4277-A1C1-9B64651D1922}" type="parTrans" cxnId="{D1CA299E-1278-4614-B790-E7702D7DFB43}">
      <dgm:prSet/>
      <dgm:spPr/>
      <dgm:t>
        <a:bodyPr/>
        <a:lstStyle/>
        <a:p>
          <a:endParaRPr lang="it-IT"/>
        </a:p>
      </dgm:t>
    </dgm:pt>
    <dgm:pt modelId="{A732E4F2-22BF-418A-8D70-874F14A02E0B}" type="sibTrans" cxnId="{D1CA299E-1278-4614-B790-E7702D7DFB43}">
      <dgm:prSet/>
      <dgm:spPr/>
      <dgm:t>
        <a:bodyPr/>
        <a:lstStyle/>
        <a:p>
          <a:endParaRPr lang="it-IT"/>
        </a:p>
      </dgm:t>
    </dgm:pt>
    <dgm:pt modelId="{FFC61816-F9FA-4ED6-BB9D-F9E389B68FED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it-IT" sz="1600" b="1" dirty="0" smtClean="0">
              <a:solidFill>
                <a:schemeClr val="tx1"/>
              </a:solidFill>
            </a:rPr>
            <a:t>OTTIMIZZAZIONE DELLA PIANIFICAZIONE FINANZIARIA</a:t>
          </a:r>
        </a:p>
      </dgm:t>
    </dgm:pt>
    <dgm:pt modelId="{01550009-D91A-420C-9142-3D302CB122A4}" type="parTrans" cxnId="{C8B9A2B8-8B47-44CD-A1D6-D70293942001}">
      <dgm:prSet/>
      <dgm:spPr/>
      <dgm:t>
        <a:bodyPr/>
        <a:lstStyle/>
        <a:p>
          <a:endParaRPr lang="it-IT"/>
        </a:p>
      </dgm:t>
    </dgm:pt>
    <dgm:pt modelId="{30DFCC00-9D0A-42FB-97DB-EA47D45F6605}" type="sibTrans" cxnId="{C8B9A2B8-8B47-44CD-A1D6-D70293942001}">
      <dgm:prSet/>
      <dgm:spPr/>
      <dgm:t>
        <a:bodyPr/>
        <a:lstStyle/>
        <a:p>
          <a:endParaRPr lang="it-IT"/>
        </a:p>
      </dgm:t>
    </dgm:pt>
    <dgm:pt modelId="{ECF82F80-42BD-4BE7-AF75-898D48272BEC}">
      <dgm:prSet custT="1"/>
      <dgm:spPr/>
      <dgm:t>
        <a:bodyPr/>
        <a:lstStyle/>
        <a:p>
          <a:r>
            <a:rPr lang="it-IT" sz="1800" dirty="0" smtClean="0"/>
            <a:t>Prevenzione e gestione delle situazioni di squilibrio o criticità finanziarie.</a:t>
          </a:r>
          <a:endParaRPr lang="it-IT" sz="1800" dirty="0"/>
        </a:p>
      </dgm:t>
    </dgm:pt>
    <dgm:pt modelId="{9929076C-30DF-4248-9DD5-FE3D487F88C8}" type="parTrans" cxnId="{31B9420C-2A23-4764-A020-E0CD6840F7D4}">
      <dgm:prSet/>
      <dgm:spPr/>
      <dgm:t>
        <a:bodyPr/>
        <a:lstStyle/>
        <a:p>
          <a:endParaRPr lang="it-IT"/>
        </a:p>
      </dgm:t>
    </dgm:pt>
    <dgm:pt modelId="{DFBDAB4E-223B-4815-9C15-0F4A5945FF3C}" type="sibTrans" cxnId="{31B9420C-2A23-4764-A020-E0CD6840F7D4}">
      <dgm:prSet/>
      <dgm:spPr/>
      <dgm:t>
        <a:bodyPr/>
        <a:lstStyle/>
        <a:p>
          <a:endParaRPr lang="it-IT"/>
        </a:p>
      </dgm:t>
    </dgm:pt>
    <dgm:pt modelId="{65EEA55F-B097-4598-BBAE-46231F96B440}" type="pres">
      <dgm:prSet presAssocID="{73253809-1E79-404A-8FBB-48D9E952D8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A1EEB7A5-DC50-4A9A-9CF8-3DBF16BE10FC}" type="pres">
      <dgm:prSet presAssocID="{3C905612-E2C9-44BC-A731-35678C75542E}" presName="parentLin" presStyleCnt="0"/>
      <dgm:spPr/>
    </dgm:pt>
    <dgm:pt modelId="{91766D40-5F17-4276-AD43-6A2484E0B6B9}" type="pres">
      <dgm:prSet presAssocID="{3C905612-E2C9-44BC-A731-35678C75542E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B878A45C-36E2-4080-9EBF-568CCB88251E}" type="pres">
      <dgm:prSet presAssocID="{3C905612-E2C9-44BC-A731-35678C75542E}" presName="parentText" presStyleLbl="node1" presStyleIdx="0" presStyleCnt="3" custLinFactY="103630" custLinFactNeighborX="-7915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FF030D7-632F-42CC-9CE5-C44FC4DBFF28}" type="pres">
      <dgm:prSet presAssocID="{3C905612-E2C9-44BC-A731-35678C75542E}" presName="negativeSpace" presStyleCnt="0"/>
      <dgm:spPr/>
    </dgm:pt>
    <dgm:pt modelId="{9DA939A8-4B2A-40D5-AAD4-C6583635E26B}" type="pres">
      <dgm:prSet presAssocID="{3C905612-E2C9-44BC-A731-35678C75542E}" presName="childText" presStyleLbl="conFgAcc1" presStyleIdx="0" presStyleCnt="3" custLinFactY="112587" custLinFactNeighborY="20000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F9FB894-55E4-4AB4-B0CE-F5E808D0C07B}" type="pres">
      <dgm:prSet presAssocID="{C8185FA0-69A4-43AB-AF3A-389B70DB41F7}" presName="spaceBetweenRectangles" presStyleCnt="0"/>
      <dgm:spPr/>
    </dgm:pt>
    <dgm:pt modelId="{D4EC710D-450C-4E31-8617-C032261AF208}" type="pres">
      <dgm:prSet presAssocID="{BD93B526-393B-4343-A794-98BB640CDDD6}" presName="parentLin" presStyleCnt="0"/>
      <dgm:spPr/>
    </dgm:pt>
    <dgm:pt modelId="{79974A56-3F02-46F3-B04E-09CD692DCB4B}" type="pres">
      <dgm:prSet presAssocID="{BD93B526-393B-4343-A794-98BB640CDDD6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18836248-B649-4423-8670-58D42D6A075F}" type="pres">
      <dgm:prSet presAssocID="{BD93B526-393B-4343-A794-98BB640CDDD6}" presName="parentText" presStyleLbl="node1" presStyleIdx="1" presStyleCnt="3" custLinFactY="-200000" custLinFactNeighborX="-7915" custLinFactNeighborY="-25857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137C9E2-57EA-4F20-A27F-9B4B0D4285D8}" type="pres">
      <dgm:prSet presAssocID="{BD93B526-393B-4343-A794-98BB640CDDD6}" presName="negativeSpace" presStyleCnt="0"/>
      <dgm:spPr/>
    </dgm:pt>
    <dgm:pt modelId="{03EA782A-165C-4584-A51D-FE19B0D0E866}" type="pres">
      <dgm:prSet presAssocID="{BD93B526-393B-4343-A794-98BB640CDDD6}" presName="childText" presStyleLbl="conFgAcc1" presStyleIdx="1" presStyleCnt="3" custLinFactY="-122428" custLinFactNeighborY="-20000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B89E0E5-03B7-410E-8096-97FB1B68F9B7}" type="pres">
      <dgm:prSet presAssocID="{562FDB1F-D1D0-4682-8C91-558A1F2C9FF4}" presName="spaceBetweenRectangles" presStyleCnt="0"/>
      <dgm:spPr/>
    </dgm:pt>
    <dgm:pt modelId="{DEB122B4-0B79-408A-AF2A-790A24FFFDFB}" type="pres">
      <dgm:prSet presAssocID="{FFC61816-F9FA-4ED6-BB9D-F9E389B68FED}" presName="parentLin" presStyleCnt="0"/>
      <dgm:spPr/>
    </dgm:pt>
    <dgm:pt modelId="{61F20C2F-E239-4262-B00B-C9DEC5EA0C49}" type="pres">
      <dgm:prSet presAssocID="{FFC61816-F9FA-4ED6-BB9D-F9E389B68FED}" presName="parentLeftMargin" presStyleLbl="node1" presStyleIdx="1" presStyleCnt="3"/>
      <dgm:spPr/>
      <dgm:t>
        <a:bodyPr/>
        <a:lstStyle/>
        <a:p>
          <a:endParaRPr lang="it-IT"/>
        </a:p>
      </dgm:t>
    </dgm:pt>
    <dgm:pt modelId="{DC075580-D345-4810-AEA7-DA3E722A9ABF}" type="pres">
      <dgm:prSet presAssocID="{FFC61816-F9FA-4ED6-BB9D-F9E389B68FED}" presName="parentText" presStyleLbl="node1" presStyleIdx="2" presStyleCnt="3" custLinFactNeighborX="-528" custLinFactNeighborY="15804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ECC2CC7-0CF0-48DC-913A-E953C0BFFF7A}" type="pres">
      <dgm:prSet presAssocID="{FFC61816-F9FA-4ED6-BB9D-F9E389B68FED}" presName="negativeSpace" presStyleCnt="0"/>
      <dgm:spPr/>
    </dgm:pt>
    <dgm:pt modelId="{8C3DCB0E-3884-484A-8E1F-D88A5F73EE6E}" type="pres">
      <dgm:prSet presAssocID="{FFC61816-F9FA-4ED6-BB9D-F9E389B68FED}" presName="childText" presStyleLbl="conFgAcc1" presStyleIdx="2" presStyleCnt="3" custScaleY="126260" custLinFactNeighborY="7342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650F22D6-BC25-4AD1-A91B-0BC64C705642}" type="presOf" srcId="{ECF82F80-42BD-4BE7-AF75-898D48272BEC}" destId="{8C3DCB0E-3884-484A-8E1F-D88A5F73EE6E}" srcOrd="0" destOrd="0" presId="urn:microsoft.com/office/officeart/2005/8/layout/list1"/>
    <dgm:cxn modelId="{F79D41E7-4CCC-473B-BE57-FC1F08F7B20A}" type="presOf" srcId="{BD93B526-393B-4343-A794-98BB640CDDD6}" destId="{18836248-B649-4423-8670-58D42D6A075F}" srcOrd="1" destOrd="0" presId="urn:microsoft.com/office/officeart/2005/8/layout/list1"/>
    <dgm:cxn modelId="{E9935E83-66F5-4113-AE91-9771C3C0BCB9}" type="presOf" srcId="{80B36D32-8091-4FC3-93CE-CA1B0FE920AD}" destId="{9DA939A8-4B2A-40D5-AAD4-C6583635E26B}" srcOrd="0" destOrd="0" presId="urn:microsoft.com/office/officeart/2005/8/layout/list1"/>
    <dgm:cxn modelId="{51C79495-F356-4429-ABC2-35CDD6204F7C}" type="presOf" srcId="{FFC61816-F9FA-4ED6-BB9D-F9E389B68FED}" destId="{DC075580-D345-4810-AEA7-DA3E722A9ABF}" srcOrd="1" destOrd="0" presId="urn:microsoft.com/office/officeart/2005/8/layout/list1"/>
    <dgm:cxn modelId="{4F40E79B-B795-427F-91A4-A775A31E4B89}" type="presOf" srcId="{73253809-1E79-404A-8FBB-48D9E952D81E}" destId="{65EEA55F-B097-4598-BBAE-46231F96B440}" srcOrd="0" destOrd="0" presId="urn:microsoft.com/office/officeart/2005/8/layout/list1"/>
    <dgm:cxn modelId="{31B9420C-2A23-4764-A020-E0CD6840F7D4}" srcId="{FFC61816-F9FA-4ED6-BB9D-F9E389B68FED}" destId="{ECF82F80-42BD-4BE7-AF75-898D48272BEC}" srcOrd="0" destOrd="0" parTransId="{9929076C-30DF-4248-9DD5-FE3D487F88C8}" sibTransId="{DFBDAB4E-223B-4815-9C15-0F4A5945FF3C}"/>
    <dgm:cxn modelId="{381B21A2-0292-4278-83A9-6284E630BCF5}" type="presOf" srcId="{F7CC5FAA-CC37-4517-9403-035C6A435F0F}" destId="{03EA782A-165C-4584-A51D-FE19B0D0E866}" srcOrd="0" destOrd="0" presId="urn:microsoft.com/office/officeart/2005/8/layout/list1"/>
    <dgm:cxn modelId="{1C6C2710-065D-4A5B-880C-FFAF58A32B8F}" srcId="{BD93B526-393B-4343-A794-98BB640CDDD6}" destId="{F7CC5FAA-CC37-4517-9403-035C6A435F0F}" srcOrd="0" destOrd="0" parTransId="{0C33C003-73B2-4A62-BF7F-D296C037B4B0}" sibTransId="{B3D65816-F594-4546-8C4B-B7739872E79F}"/>
    <dgm:cxn modelId="{1858951B-89BE-41B4-AD5A-5324F7CE88A3}" srcId="{3C905612-E2C9-44BC-A731-35678C75542E}" destId="{21F1AEB6-EDB2-40A9-865D-85C96761659E}" srcOrd="1" destOrd="0" parTransId="{189A0D44-43A8-4E99-B848-159F3F76D407}" sibTransId="{99629174-50A9-4F50-9F8F-7BABC36D4A4A}"/>
    <dgm:cxn modelId="{52CB6C25-0250-4DA4-9900-A92FC36B0B6F}" srcId="{73253809-1E79-404A-8FBB-48D9E952D81E}" destId="{BD93B526-393B-4343-A794-98BB640CDDD6}" srcOrd="1" destOrd="0" parTransId="{4CF9FA23-1544-4EA2-8B23-4E0E8E00B7E6}" sibTransId="{562FDB1F-D1D0-4682-8C91-558A1F2C9FF4}"/>
    <dgm:cxn modelId="{FE0021B7-2DF1-4927-8426-6FBE294BE3E7}" type="presOf" srcId="{21F1AEB6-EDB2-40A9-865D-85C96761659E}" destId="{9DA939A8-4B2A-40D5-AAD4-C6583635E26B}" srcOrd="0" destOrd="1" presId="urn:microsoft.com/office/officeart/2005/8/layout/list1"/>
    <dgm:cxn modelId="{F5D940FD-6256-437F-A2B2-3B0ADEBF4D9A}" type="presOf" srcId="{3C905612-E2C9-44BC-A731-35678C75542E}" destId="{B878A45C-36E2-4080-9EBF-568CCB88251E}" srcOrd="1" destOrd="0" presId="urn:microsoft.com/office/officeart/2005/8/layout/list1"/>
    <dgm:cxn modelId="{EE30DB16-0789-4DF7-BD38-5AA92B92ACF5}" type="presOf" srcId="{D8E3F2F6-7E1F-4CF6-BB3F-B623DEEB2D68}" destId="{03EA782A-165C-4584-A51D-FE19B0D0E866}" srcOrd="0" destOrd="1" presId="urn:microsoft.com/office/officeart/2005/8/layout/list1"/>
    <dgm:cxn modelId="{73F6D8DC-8C4E-4434-879C-8B5E49CCDA62}" type="presOf" srcId="{3C905612-E2C9-44BC-A731-35678C75542E}" destId="{91766D40-5F17-4276-AD43-6A2484E0B6B9}" srcOrd="0" destOrd="0" presId="urn:microsoft.com/office/officeart/2005/8/layout/list1"/>
    <dgm:cxn modelId="{0C6B2A4F-1FB3-40BF-9A6F-40EB3F179B89}" srcId="{3C905612-E2C9-44BC-A731-35678C75542E}" destId="{80B36D32-8091-4FC3-93CE-CA1B0FE920AD}" srcOrd="0" destOrd="0" parTransId="{5402C387-A818-4592-9A91-3C4168B03248}" sibTransId="{9E7AFE6E-D5E6-4771-9FC0-725B9D6323C7}"/>
    <dgm:cxn modelId="{D1CA299E-1278-4614-B790-E7702D7DFB43}" srcId="{BD93B526-393B-4343-A794-98BB640CDDD6}" destId="{D8E3F2F6-7E1F-4CF6-BB3F-B623DEEB2D68}" srcOrd="1" destOrd="0" parTransId="{40F8BDE9-A12F-4277-A1C1-9B64651D1922}" sibTransId="{A732E4F2-22BF-418A-8D70-874F14A02E0B}"/>
    <dgm:cxn modelId="{C8B9A2B8-8B47-44CD-A1D6-D70293942001}" srcId="{73253809-1E79-404A-8FBB-48D9E952D81E}" destId="{FFC61816-F9FA-4ED6-BB9D-F9E389B68FED}" srcOrd="2" destOrd="0" parTransId="{01550009-D91A-420C-9142-3D302CB122A4}" sibTransId="{30DFCC00-9D0A-42FB-97DB-EA47D45F6605}"/>
    <dgm:cxn modelId="{263BE24F-55C4-424B-A139-F85279017147}" type="presOf" srcId="{FFC61816-F9FA-4ED6-BB9D-F9E389B68FED}" destId="{61F20C2F-E239-4262-B00B-C9DEC5EA0C49}" srcOrd="0" destOrd="0" presId="urn:microsoft.com/office/officeart/2005/8/layout/list1"/>
    <dgm:cxn modelId="{9C032810-EAE8-4B5E-9F86-16EEC1A5C488}" srcId="{73253809-1E79-404A-8FBB-48D9E952D81E}" destId="{3C905612-E2C9-44BC-A731-35678C75542E}" srcOrd="0" destOrd="0" parTransId="{16C9032E-92A8-41A5-8A59-B5C468EFA90E}" sibTransId="{C8185FA0-69A4-43AB-AF3A-389B70DB41F7}"/>
    <dgm:cxn modelId="{974DC57F-7E3C-4C64-9364-414181859A08}" type="presOf" srcId="{BD93B526-393B-4343-A794-98BB640CDDD6}" destId="{79974A56-3F02-46F3-B04E-09CD692DCB4B}" srcOrd="0" destOrd="0" presId="urn:microsoft.com/office/officeart/2005/8/layout/list1"/>
    <dgm:cxn modelId="{63019D27-2C2F-492D-AAC6-F4886E3EFD38}" type="presParOf" srcId="{65EEA55F-B097-4598-BBAE-46231F96B440}" destId="{A1EEB7A5-DC50-4A9A-9CF8-3DBF16BE10FC}" srcOrd="0" destOrd="0" presId="urn:microsoft.com/office/officeart/2005/8/layout/list1"/>
    <dgm:cxn modelId="{8A838112-D7FE-4A4A-B39C-8F00AB427B10}" type="presParOf" srcId="{A1EEB7A5-DC50-4A9A-9CF8-3DBF16BE10FC}" destId="{91766D40-5F17-4276-AD43-6A2484E0B6B9}" srcOrd="0" destOrd="0" presId="urn:microsoft.com/office/officeart/2005/8/layout/list1"/>
    <dgm:cxn modelId="{CAA5BB5B-B4E9-482E-A31C-C30AB1CCFFF1}" type="presParOf" srcId="{A1EEB7A5-DC50-4A9A-9CF8-3DBF16BE10FC}" destId="{B878A45C-36E2-4080-9EBF-568CCB88251E}" srcOrd="1" destOrd="0" presId="urn:microsoft.com/office/officeart/2005/8/layout/list1"/>
    <dgm:cxn modelId="{2BE7A9B0-D4F4-4D33-9C2D-60EDE974E448}" type="presParOf" srcId="{65EEA55F-B097-4598-BBAE-46231F96B440}" destId="{2FF030D7-632F-42CC-9CE5-C44FC4DBFF28}" srcOrd="1" destOrd="0" presId="urn:microsoft.com/office/officeart/2005/8/layout/list1"/>
    <dgm:cxn modelId="{90B83C9C-B330-4610-A337-A95790C267D7}" type="presParOf" srcId="{65EEA55F-B097-4598-BBAE-46231F96B440}" destId="{9DA939A8-4B2A-40D5-AAD4-C6583635E26B}" srcOrd="2" destOrd="0" presId="urn:microsoft.com/office/officeart/2005/8/layout/list1"/>
    <dgm:cxn modelId="{19AF86C6-DBE4-4E4B-8E1F-080088784930}" type="presParOf" srcId="{65EEA55F-B097-4598-BBAE-46231F96B440}" destId="{5F9FB894-55E4-4AB4-B0CE-F5E808D0C07B}" srcOrd="3" destOrd="0" presId="urn:microsoft.com/office/officeart/2005/8/layout/list1"/>
    <dgm:cxn modelId="{787AEA79-C619-4AFE-91AF-30944CB7A684}" type="presParOf" srcId="{65EEA55F-B097-4598-BBAE-46231F96B440}" destId="{D4EC710D-450C-4E31-8617-C032261AF208}" srcOrd="4" destOrd="0" presId="urn:microsoft.com/office/officeart/2005/8/layout/list1"/>
    <dgm:cxn modelId="{A8B9E316-F2E8-4082-9BDA-7DBC8C5382A5}" type="presParOf" srcId="{D4EC710D-450C-4E31-8617-C032261AF208}" destId="{79974A56-3F02-46F3-B04E-09CD692DCB4B}" srcOrd="0" destOrd="0" presId="urn:microsoft.com/office/officeart/2005/8/layout/list1"/>
    <dgm:cxn modelId="{74A8D36A-6180-4B68-A376-602F633AD7B2}" type="presParOf" srcId="{D4EC710D-450C-4E31-8617-C032261AF208}" destId="{18836248-B649-4423-8670-58D42D6A075F}" srcOrd="1" destOrd="0" presId="urn:microsoft.com/office/officeart/2005/8/layout/list1"/>
    <dgm:cxn modelId="{3A34C501-CABF-481B-9BC3-C8A6765591BB}" type="presParOf" srcId="{65EEA55F-B097-4598-BBAE-46231F96B440}" destId="{E137C9E2-57EA-4F20-A27F-9B4B0D4285D8}" srcOrd="5" destOrd="0" presId="urn:microsoft.com/office/officeart/2005/8/layout/list1"/>
    <dgm:cxn modelId="{BFD8931B-A3F6-441E-AF09-F78CC5FF223D}" type="presParOf" srcId="{65EEA55F-B097-4598-BBAE-46231F96B440}" destId="{03EA782A-165C-4584-A51D-FE19B0D0E866}" srcOrd="6" destOrd="0" presId="urn:microsoft.com/office/officeart/2005/8/layout/list1"/>
    <dgm:cxn modelId="{2EA76607-C0F3-413F-991E-F0F7926AA641}" type="presParOf" srcId="{65EEA55F-B097-4598-BBAE-46231F96B440}" destId="{2B89E0E5-03B7-410E-8096-97FB1B68F9B7}" srcOrd="7" destOrd="0" presId="urn:microsoft.com/office/officeart/2005/8/layout/list1"/>
    <dgm:cxn modelId="{3CAD7574-E204-4773-BD5E-0ACDE594C25D}" type="presParOf" srcId="{65EEA55F-B097-4598-BBAE-46231F96B440}" destId="{DEB122B4-0B79-408A-AF2A-790A24FFFDFB}" srcOrd="8" destOrd="0" presId="urn:microsoft.com/office/officeart/2005/8/layout/list1"/>
    <dgm:cxn modelId="{AF06D40C-904B-4061-B33E-79FAE3F82A98}" type="presParOf" srcId="{DEB122B4-0B79-408A-AF2A-790A24FFFDFB}" destId="{61F20C2F-E239-4262-B00B-C9DEC5EA0C49}" srcOrd="0" destOrd="0" presId="urn:microsoft.com/office/officeart/2005/8/layout/list1"/>
    <dgm:cxn modelId="{1F5913F7-479E-48F0-B2A3-07A09713DCDE}" type="presParOf" srcId="{DEB122B4-0B79-408A-AF2A-790A24FFFDFB}" destId="{DC075580-D345-4810-AEA7-DA3E722A9ABF}" srcOrd="1" destOrd="0" presId="urn:microsoft.com/office/officeart/2005/8/layout/list1"/>
    <dgm:cxn modelId="{F0854DE3-B69C-465B-B81C-8564D1250FF6}" type="presParOf" srcId="{65EEA55F-B097-4598-BBAE-46231F96B440}" destId="{0ECC2CC7-0CF0-48DC-913A-E953C0BFFF7A}" srcOrd="9" destOrd="0" presId="urn:microsoft.com/office/officeart/2005/8/layout/list1"/>
    <dgm:cxn modelId="{52D61FB2-78A9-4948-B824-BBB3C1FEA2A7}" type="presParOf" srcId="{65EEA55F-B097-4598-BBAE-46231F96B440}" destId="{8C3DCB0E-3884-484A-8E1F-D88A5F73EE6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834C1C-126B-4760-8EFF-EFF923E7B531}">
      <dsp:nvSpPr>
        <dsp:cNvPr id="0" name=""/>
        <dsp:cNvSpPr/>
      </dsp:nvSpPr>
      <dsp:spPr>
        <a:xfrm>
          <a:off x="1614487" y="0"/>
          <a:ext cx="4724399" cy="4724399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E45584-93BD-4ABF-9B46-F6D9A4E7D21B}">
      <dsp:nvSpPr>
        <dsp:cNvPr id="0" name=""/>
        <dsp:cNvSpPr/>
      </dsp:nvSpPr>
      <dsp:spPr>
        <a:xfrm>
          <a:off x="1491858" y="2483195"/>
          <a:ext cx="2426464" cy="1842516"/>
        </a:xfrm>
        <a:prstGeom prst="roundRect">
          <a:avLst/>
        </a:prstGeom>
        <a:solidFill>
          <a:schemeClr val="bg2">
            <a:lumMod val="50000"/>
            <a:lumOff val="50000"/>
          </a:schemeClr>
        </a:solidFill>
        <a:ln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solidFill>
                <a:schemeClr val="bg1"/>
              </a:solidFill>
            </a:rPr>
            <a:t>Migliorare lo standing creditizio dell’azienda</a:t>
          </a:r>
          <a:endParaRPr lang="it-IT" sz="2000" b="1" kern="1200" dirty="0">
            <a:solidFill>
              <a:schemeClr val="bg1"/>
            </a:solidFill>
          </a:endParaRPr>
        </a:p>
      </dsp:txBody>
      <dsp:txXfrm>
        <a:off x="1581802" y="2573139"/>
        <a:ext cx="2246576" cy="1662628"/>
      </dsp:txXfrm>
    </dsp:sp>
    <dsp:sp modelId="{3105E70B-9EF7-4E17-829C-C85A5B926639}">
      <dsp:nvSpPr>
        <dsp:cNvPr id="0" name=""/>
        <dsp:cNvSpPr/>
      </dsp:nvSpPr>
      <dsp:spPr>
        <a:xfrm>
          <a:off x="4010997" y="490348"/>
          <a:ext cx="2366601" cy="1842516"/>
        </a:xfrm>
        <a:prstGeom prst="roundRect">
          <a:avLst/>
        </a:prstGeom>
        <a:solidFill>
          <a:schemeClr val="bg2">
            <a:lumMod val="75000"/>
            <a:lumOff val="2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solidFill>
                <a:schemeClr val="bg1"/>
              </a:solidFill>
            </a:rPr>
            <a:t>Effettuare una pianificazione finanziaria </a:t>
          </a:r>
          <a:endParaRPr lang="it-IT" sz="2000" b="1" kern="1200" dirty="0">
            <a:solidFill>
              <a:schemeClr val="bg1"/>
            </a:solidFill>
          </a:endParaRPr>
        </a:p>
      </dsp:txBody>
      <dsp:txXfrm>
        <a:off x="4100941" y="580292"/>
        <a:ext cx="2186713" cy="1662628"/>
      </dsp:txXfrm>
    </dsp:sp>
    <dsp:sp modelId="{A0A7B894-3AED-436F-8D81-4FD812A49C7C}">
      <dsp:nvSpPr>
        <dsp:cNvPr id="0" name=""/>
        <dsp:cNvSpPr/>
      </dsp:nvSpPr>
      <dsp:spPr>
        <a:xfrm>
          <a:off x="1491858" y="528899"/>
          <a:ext cx="2384086" cy="1842516"/>
        </a:xfrm>
        <a:prstGeom prst="roundRect">
          <a:avLst/>
        </a:prstGeom>
        <a:solidFill>
          <a:schemeClr val="bg2">
            <a:lumMod val="25000"/>
            <a:lumOff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b="1" kern="1200" dirty="0" smtClean="0">
              <a:solidFill>
                <a:schemeClr val="tx1"/>
              </a:solidFill>
            </a:rPr>
            <a:t>Controllare l’operato delle banche</a:t>
          </a:r>
          <a:endParaRPr lang="it-IT" sz="2000" b="1" kern="1200" dirty="0">
            <a:solidFill>
              <a:schemeClr val="tx1"/>
            </a:solidFill>
          </a:endParaRPr>
        </a:p>
      </dsp:txBody>
      <dsp:txXfrm>
        <a:off x="1581802" y="618843"/>
        <a:ext cx="2204198" cy="1662628"/>
      </dsp:txXfrm>
    </dsp:sp>
    <dsp:sp modelId="{D4F7790A-06B2-4F9E-B7E7-30E3D7CDB0FB}">
      <dsp:nvSpPr>
        <dsp:cNvPr id="0" name=""/>
        <dsp:cNvSpPr/>
      </dsp:nvSpPr>
      <dsp:spPr>
        <a:xfrm>
          <a:off x="4011007" y="2433066"/>
          <a:ext cx="2366582" cy="1842516"/>
        </a:xfrm>
        <a:prstGeom prst="roundRect">
          <a:avLst/>
        </a:prstGeom>
        <a:solidFill>
          <a:schemeClr val="bg2">
            <a:lumMod val="10000"/>
            <a:lumOff val="9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6677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950" b="1" kern="1200" dirty="0" smtClean="0">
              <a:solidFill>
                <a:schemeClr val="tx1"/>
              </a:solidFill>
            </a:rPr>
            <a:t>Automatizzare</a:t>
          </a:r>
          <a:r>
            <a:rPr lang="it-IT" sz="2000" b="1" kern="1200" dirty="0" smtClean="0">
              <a:solidFill>
                <a:schemeClr val="tx1"/>
              </a:solidFill>
            </a:rPr>
            <a:t> le procedure ripetitive</a:t>
          </a:r>
          <a:endParaRPr lang="it-IT" sz="2000" b="1" kern="1200" dirty="0">
            <a:solidFill>
              <a:schemeClr val="tx1"/>
            </a:solidFill>
          </a:endParaRPr>
        </a:p>
      </dsp:txBody>
      <dsp:txXfrm>
        <a:off x="4100951" y="2523010"/>
        <a:ext cx="2186694" cy="16626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A939A8-4B2A-40D5-AAD4-C6583635E26B}">
      <dsp:nvSpPr>
        <dsp:cNvPr id="0" name=""/>
        <dsp:cNvSpPr/>
      </dsp:nvSpPr>
      <dsp:spPr>
        <a:xfrm>
          <a:off x="0" y="1976355"/>
          <a:ext cx="8281076" cy="1316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704" tIns="395732" rIns="64270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kern="1200" dirty="0" smtClean="0"/>
            <a:t>Spese, tassi e giorni di valuta sempre sotto controllo.</a:t>
          </a:r>
          <a:endParaRPr lang="it-IT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kern="1200" dirty="0" smtClean="0"/>
            <a:t>Segnalazione delle incongruenze tra le condizioni concordate e le condizioni applicate.</a:t>
          </a:r>
          <a:endParaRPr lang="it-IT" sz="1800" kern="1200" dirty="0"/>
        </a:p>
      </dsp:txBody>
      <dsp:txXfrm>
        <a:off x="0" y="1976355"/>
        <a:ext cx="8281076" cy="1316700"/>
      </dsp:txXfrm>
    </dsp:sp>
    <dsp:sp modelId="{B878A45C-36E2-4080-9EBF-568CCB88251E}">
      <dsp:nvSpPr>
        <dsp:cNvPr id="0" name=""/>
        <dsp:cNvSpPr/>
      </dsp:nvSpPr>
      <dsp:spPr>
        <a:xfrm>
          <a:off x="381281" y="1711282"/>
          <a:ext cx="5796753" cy="560880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103" tIns="0" rIns="219103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solidFill>
                <a:schemeClr val="bg1"/>
              </a:solidFill>
            </a:rPr>
            <a:t>MIGLIORAMENTO DELLA </a:t>
          </a:r>
          <a:r>
            <a:rPr lang="it-IT" sz="1600" b="1" kern="1200" cap="all" baseline="0" dirty="0" smtClean="0">
              <a:solidFill>
                <a:schemeClr val="bg1"/>
              </a:solidFill>
            </a:rPr>
            <a:t>redditività</a:t>
          </a:r>
          <a:r>
            <a:rPr lang="it-IT" sz="1600" b="1" kern="1200" dirty="0" smtClean="0">
              <a:solidFill>
                <a:schemeClr val="bg1"/>
              </a:solidFill>
            </a:rPr>
            <a:t> AZIENDALE</a:t>
          </a:r>
          <a:endParaRPr lang="it-IT" sz="1600" b="1" kern="1200" dirty="0">
            <a:solidFill>
              <a:schemeClr val="bg1"/>
            </a:solidFill>
          </a:endParaRPr>
        </a:p>
      </dsp:txBody>
      <dsp:txXfrm>
        <a:off x="408661" y="1738662"/>
        <a:ext cx="5741993" cy="506120"/>
      </dsp:txXfrm>
    </dsp:sp>
    <dsp:sp modelId="{03EA782A-165C-4584-A51D-FE19B0D0E866}">
      <dsp:nvSpPr>
        <dsp:cNvPr id="0" name=""/>
        <dsp:cNvSpPr/>
      </dsp:nvSpPr>
      <dsp:spPr>
        <a:xfrm>
          <a:off x="0" y="171252"/>
          <a:ext cx="8281076" cy="1316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704" tIns="395732" rIns="64270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kern="1200" dirty="0" smtClean="0"/>
            <a:t>Automazione della riconciliazione degli estratti conto con la contabilità generale aziendale.</a:t>
          </a:r>
          <a:endParaRPr lang="it-IT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kern="1200" dirty="0" smtClean="0"/>
            <a:t>Segnalazione automatica degli errori.</a:t>
          </a:r>
          <a:endParaRPr lang="it-IT" sz="1800" kern="1200" dirty="0"/>
        </a:p>
      </dsp:txBody>
      <dsp:txXfrm>
        <a:off x="0" y="171252"/>
        <a:ext cx="8281076" cy="1316700"/>
      </dsp:txXfrm>
    </dsp:sp>
    <dsp:sp modelId="{18836248-B649-4423-8670-58D42D6A075F}">
      <dsp:nvSpPr>
        <dsp:cNvPr id="0" name=""/>
        <dsp:cNvSpPr/>
      </dsp:nvSpPr>
      <dsp:spPr>
        <a:xfrm>
          <a:off x="381281" y="0"/>
          <a:ext cx="5796753" cy="560880"/>
        </a:xfrm>
        <a:prstGeom prst="roundRect">
          <a:avLst/>
        </a:prstGeom>
        <a:solidFill>
          <a:schemeClr val="bg2">
            <a:lumMod val="25000"/>
            <a:lumOff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103" tIns="0" rIns="219103" bIns="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solidFill>
                <a:schemeClr val="bg1"/>
              </a:solidFill>
            </a:rPr>
            <a:t>RISPARMIO </a:t>
          </a:r>
          <a:r>
            <a:rPr lang="it-IT" sz="1600" b="1" kern="1200" dirty="0" err="1" smtClean="0">
              <a:solidFill>
                <a:schemeClr val="bg1"/>
              </a:solidFill>
            </a:rPr>
            <a:t>DI</a:t>
          </a:r>
          <a:r>
            <a:rPr lang="it-IT" sz="1600" b="1" kern="1200" dirty="0" smtClean="0">
              <a:solidFill>
                <a:schemeClr val="bg1"/>
              </a:solidFill>
            </a:rPr>
            <a:t> TEMPO E RISORSE PER LA GESTIONE DELLE OPERAZIONI </a:t>
          </a:r>
          <a:r>
            <a:rPr lang="it-IT" sz="1600" b="1" kern="1200" dirty="0" err="1" smtClean="0">
              <a:solidFill>
                <a:schemeClr val="bg1"/>
              </a:solidFill>
            </a:rPr>
            <a:t>DI</a:t>
          </a:r>
          <a:r>
            <a:rPr lang="it-IT" sz="1600" b="1" kern="1200" dirty="0" smtClean="0">
              <a:solidFill>
                <a:schemeClr val="bg1"/>
              </a:solidFill>
            </a:rPr>
            <a:t> ROUTINE</a:t>
          </a:r>
          <a:endParaRPr lang="it-IT" sz="1600" b="1" kern="1200" dirty="0">
            <a:solidFill>
              <a:schemeClr val="bg1"/>
            </a:solidFill>
          </a:endParaRPr>
        </a:p>
      </dsp:txBody>
      <dsp:txXfrm>
        <a:off x="408661" y="27380"/>
        <a:ext cx="5741993" cy="506120"/>
      </dsp:txXfrm>
    </dsp:sp>
    <dsp:sp modelId="{8C3DCB0E-3884-484A-8E1F-D88A5F73EE6E}">
      <dsp:nvSpPr>
        <dsp:cNvPr id="0" name=""/>
        <dsp:cNvSpPr/>
      </dsp:nvSpPr>
      <dsp:spPr>
        <a:xfrm>
          <a:off x="0" y="3696484"/>
          <a:ext cx="8281076" cy="13224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704" tIns="395732" rIns="642704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800" kern="1200" dirty="0" smtClean="0"/>
            <a:t>Prevenzione e gestione delle situazioni di squilibrio o criticità finanziarie.</a:t>
          </a:r>
          <a:endParaRPr lang="it-IT" sz="1800" kern="1200" dirty="0"/>
        </a:p>
      </dsp:txBody>
      <dsp:txXfrm>
        <a:off x="0" y="3696484"/>
        <a:ext cx="8281076" cy="1322415"/>
      </dsp:txXfrm>
    </dsp:sp>
    <dsp:sp modelId="{DC075580-D345-4810-AEA7-DA3E722A9ABF}">
      <dsp:nvSpPr>
        <dsp:cNvPr id="0" name=""/>
        <dsp:cNvSpPr/>
      </dsp:nvSpPr>
      <dsp:spPr>
        <a:xfrm>
          <a:off x="411867" y="3496403"/>
          <a:ext cx="5796753" cy="560880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9103" tIns="0" rIns="21910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 smtClean="0">
              <a:solidFill>
                <a:schemeClr val="tx1"/>
              </a:solidFill>
            </a:rPr>
            <a:t>OTTIMIZZAZIONE DELLA PIANIFICAZIONE FINANZIARIA</a:t>
          </a:r>
        </a:p>
      </dsp:txBody>
      <dsp:txXfrm>
        <a:off x="439247" y="3523783"/>
        <a:ext cx="5741993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9" tIns="46857" rIns="92099" bIns="46857" numCol="1" anchor="t" anchorCtr="0" compatLnSpc="1">
            <a:prstTxWarp prst="textNoShape">
              <a:avLst/>
            </a:prstTxWarp>
          </a:bodyPr>
          <a:lstStyle>
            <a:lvl1pPr defTabSz="925830">
              <a:defRPr sz="1200" baseline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9" tIns="46857" rIns="92099" bIns="46857" numCol="1" anchor="t" anchorCtr="0" compatLnSpc="1">
            <a:prstTxWarp prst="textNoShape">
              <a:avLst/>
            </a:prstTxWarp>
          </a:bodyPr>
          <a:lstStyle>
            <a:lvl1pPr algn="r" defTabSz="925830">
              <a:defRPr sz="1200" baseline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9" tIns="46857" rIns="92099" bIns="46857" numCol="1" anchor="b" anchorCtr="0" compatLnSpc="1">
            <a:prstTxWarp prst="textNoShape">
              <a:avLst/>
            </a:prstTxWarp>
          </a:bodyPr>
          <a:lstStyle>
            <a:lvl1pPr defTabSz="925830">
              <a:defRPr sz="1200" baseline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9" tIns="46857" rIns="92099" bIns="46857" numCol="1" anchor="b" anchorCtr="0" compatLnSpc="1">
            <a:prstTxWarp prst="textNoShape">
              <a:avLst/>
            </a:prstTxWarp>
          </a:bodyPr>
          <a:lstStyle>
            <a:lvl1pPr algn="r" defTabSz="925830">
              <a:defRPr sz="1200" baseline="0"/>
            </a:lvl1pPr>
          </a:lstStyle>
          <a:p>
            <a:pPr>
              <a:defRPr/>
            </a:pPr>
            <a:fld id="{9D0BAA9C-5620-49A8-A37C-01D8E76D1B4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2246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9" tIns="46857" rIns="92099" bIns="46857" numCol="1" anchor="t" anchorCtr="0" compatLnSpc="1">
            <a:prstTxWarp prst="textNoShape">
              <a:avLst/>
            </a:prstTxWarp>
          </a:bodyPr>
          <a:lstStyle>
            <a:lvl1pPr defTabSz="925830">
              <a:defRPr sz="1200" baseline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9" tIns="46857" rIns="92099" bIns="46857" numCol="1" anchor="t" anchorCtr="0" compatLnSpc="1">
            <a:prstTxWarp prst="textNoShape">
              <a:avLst/>
            </a:prstTxWarp>
          </a:bodyPr>
          <a:lstStyle>
            <a:lvl1pPr algn="r" defTabSz="925830">
              <a:defRPr sz="1200" baseline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195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6463"/>
            <a:ext cx="544195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9" tIns="46857" rIns="92099" bIns="468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9" tIns="46857" rIns="92099" bIns="46857" numCol="1" anchor="b" anchorCtr="0" compatLnSpc="1">
            <a:prstTxWarp prst="textNoShape">
              <a:avLst/>
            </a:prstTxWarp>
          </a:bodyPr>
          <a:lstStyle>
            <a:lvl1pPr defTabSz="925830">
              <a:defRPr sz="1200" baseline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9" tIns="46857" rIns="92099" bIns="46857" numCol="1" anchor="b" anchorCtr="0" compatLnSpc="1">
            <a:prstTxWarp prst="textNoShape">
              <a:avLst/>
            </a:prstTxWarp>
          </a:bodyPr>
          <a:lstStyle>
            <a:lvl1pPr algn="r" defTabSz="925830">
              <a:defRPr sz="1200" baseline="0"/>
            </a:lvl1pPr>
          </a:lstStyle>
          <a:p>
            <a:pPr>
              <a:defRPr/>
            </a:pPr>
            <a:fld id="{DB6D8D4A-61EE-4D82-8509-93842383D26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6389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5513"/>
            <a:fld id="{53F8A627-1507-4E3A-ABCD-65951C024E6B}" type="slidenum">
              <a:rPr lang="it-IT" smtClean="0"/>
              <a:pPr defTabSz="925513"/>
              <a:t>1</a:t>
            </a:fld>
            <a:endParaRPr lang="it-IT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5513"/>
            <a:fld id="{53F8A627-1507-4E3A-ABCD-65951C024E6B}" type="slidenum">
              <a:rPr lang="it-IT" smtClean="0"/>
              <a:pPr defTabSz="925513"/>
              <a:t>5</a:t>
            </a:fld>
            <a:endParaRPr lang="it-IT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6D8D4A-61EE-4D82-8509-93842383D265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5513"/>
            <a:fld id="{53F8A627-1507-4E3A-ABCD-65951C024E6B}" type="slidenum">
              <a:rPr lang="it-IT" smtClean="0"/>
              <a:pPr defTabSz="925513"/>
              <a:t>12</a:t>
            </a:fld>
            <a:endParaRPr lang="it-IT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5513"/>
            <a:fld id="{53F8A627-1507-4E3A-ABCD-65951C024E6B}" type="slidenum">
              <a:rPr lang="it-IT" smtClean="0"/>
              <a:pPr defTabSz="925513"/>
              <a:t>19</a:t>
            </a:fld>
            <a:endParaRPr lang="it-IT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5513"/>
            <a:fld id="{53F8A627-1507-4E3A-ABCD-65951C024E6B}" type="slidenum">
              <a:rPr lang="it-IT" smtClean="0"/>
              <a:pPr defTabSz="925513"/>
              <a:t>26</a:t>
            </a:fld>
            <a:endParaRPr lang="it-IT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5513"/>
            <a:fld id="{53F8A627-1507-4E3A-ABCD-65951C024E6B}" type="slidenum">
              <a:rPr lang="it-IT" smtClean="0"/>
              <a:pPr defTabSz="925513"/>
              <a:t>31</a:t>
            </a:fld>
            <a:endParaRPr lang="it-IT" dirty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spect="1" noChangeArrowheads="1"/>
          </p:cNvSpPr>
          <p:nvPr/>
        </p:nvSpPr>
        <p:spPr bwMode="gray">
          <a:xfrm>
            <a:off x="4572000" y="3198813"/>
            <a:ext cx="2741613" cy="2741612"/>
          </a:xfrm>
          <a:prstGeom prst="rect">
            <a:avLst/>
          </a:prstGeom>
          <a:solidFill>
            <a:srgbClr val="054E7F">
              <a:alpha val="96078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1828800" y="455613"/>
            <a:ext cx="5484813" cy="2741612"/>
          </a:xfrm>
          <a:prstGeom prst="rect">
            <a:avLst/>
          </a:prstGeom>
          <a:solidFill>
            <a:srgbClr val="FFFFFF">
              <a:alpha val="95000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it-IT" sz="2400" baseline="0">
              <a:latin typeface="Trebuchet MS" pitchFamily="34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gray">
          <a:xfrm>
            <a:off x="4572000" y="568325"/>
            <a:ext cx="0" cy="25146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0" y="487363"/>
            <a:ext cx="2741613" cy="641350"/>
          </a:xfrm>
        </p:spPr>
        <p:txBody>
          <a:bodyPr/>
          <a:lstStyle>
            <a:lvl1pPr>
              <a:defRPr sz="2000">
                <a:solidFill>
                  <a:srgbClr val="474747"/>
                </a:solidFill>
              </a:defRPr>
            </a:lvl1pPr>
          </a:lstStyle>
          <a:p>
            <a:r>
              <a:rPr lang="en-US"/>
              <a:t>TITOLO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1295400"/>
            <a:ext cx="2741613" cy="581025"/>
          </a:xfrm>
        </p:spPr>
        <p:txBody>
          <a:bodyPr/>
          <a:lstStyle>
            <a:lvl1pPr marL="0" indent="0">
              <a:spcBef>
                <a:spcPct val="30000"/>
              </a:spcBef>
              <a:buFont typeface="Wingdings" pitchFamily="2" charset="2"/>
              <a:buNone/>
              <a:defRPr sz="1400"/>
            </a:lvl1pPr>
          </a:lstStyle>
          <a:p>
            <a:endParaRPr lang="it-IT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dt" sz="quarter" idx="10"/>
          </p:nvPr>
        </p:nvSpPr>
        <p:spPr bwMode="gray">
          <a:xfrm>
            <a:off x="4572000" y="4221163"/>
            <a:ext cx="2741613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 sz="1400" b="1" baseline="0">
                <a:solidFill>
                  <a:srgbClr val="FFFFFF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endParaRPr lang="it-IT"/>
          </a:p>
        </p:txBody>
      </p:sp>
      <p:pic>
        <p:nvPicPr>
          <p:cNvPr id="9" name="Immagine 8" descr="WKI.jpg"/>
          <p:cNvPicPr>
            <a:picLocks noChangeAspect="1"/>
          </p:cNvPicPr>
          <p:nvPr userDrawn="1"/>
        </p:nvPicPr>
        <p:blipFill>
          <a:blip r:embed="rId2" cstate="print"/>
          <a:srcRect l="18125" t="29167" r="17187" b="31481"/>
          <a:stretch>
            <a:fillRect/>
          </a:stretch>
        </p:blipFill>
        <p:spPr>
          <a:xfrm>
            <a:off x="1857356" y="2543850"/>
            <a:ext cx="2556000" cy="6297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E288D-F95F-409F-9BBF-5F05FA4F8E2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78638" y="547688"/>
            <a:ext cx="1987550" cy="554831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2813" y="547688"/>
            <a:ext cx="5813425" cy="554831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28634-5600-4E1B-85A4-EA14BD1964E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912813" y="547688"/>
            <a:ext cx="7953375" cy="554831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0BF921-5B12-4618-B8D6-4AEB80203507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547688"/>
            <a:ext cx="7953375" cy="51911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912813" y="1371600"/>
            <a:ext cx="3900487" cy="47244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65700" y="1371600"/>
            <a:ext cx="3900488" cy="47244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A05C5-94C3-4D7A-806B-2E2F5F400CCD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4A3BF-0848-4564-A490-1E2B29D7FB0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5F0EE-E299-4EE8-80C1-DCD5FE86C808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12813" y="1371600"/>
            <a:ext cx="3900487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65700" y="1371600"/>
            <a:ext cx="3900488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B4C3-BCAD-4EB0-B763-0A2A26112DB7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B0336-68B5-40C3-9C0D-8F6995E9771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E886E-FE38-4A97-B09D-F3928BA1410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C0A73-2C5F-47F5-85AF-BD4BEED8E88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F6024-1DE3-4EBA-8E0A-D41F38AB98A6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663E5-FD7C-4087-84E8-DDF9505BC627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912813" y="547688"/>
            <a:ext cx="7953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912813" y="1371600"/>
            <a:ext cx="795337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382000" y="6461125"/>
            <a:ext cx="484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900" baseline="0">
                <a:latin typeface="Trebuchet MS" pitchFamily="34" charset="0"/>
              </a:defRPr>
            </a:lvl1pPr>
          </a:lstStyle>
          <a:p>
            <a:pPr>
              <a:defRPr/>
            </a:pPr>
            <a:fld id="{6282B258-1AED-4A7D-AE72-67CD7C362FA8}" type="slidenum">
              <a:rPr lang="en-US"/>
              <a:pPr>
                <a:defRPr/>
              </a:pPr>
              <a:t>‹N›</a:t>
            </a:fld>
            <a:endParaRPr lang="en-US"/>
          </a:p>
        </p:txBody>
      </p:sp>
      <p:sp>
        <p:nvSpPr>
          <p:cNvPr id="65542" name="Line 6"/>
          <p:cNvSpPr>
            <a:spLocks noChangeShapeType="1"/>
          </p:cNvSpPr>
          <p:nvPr/>
        </p:nvSpPr>
        <p:spPr bwMode="gray">
          <a:xfrm flipH="1">
            <a:off x="0" y="6169025"/>
            <a:ext cx="9144000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pic>
        <p:nvPicPr>
          <p:cNvPr id="1030" name="Picture 7" descr="Wall Street _banner"/>
          <p:cNvPicPr>
            <a:picLocks noChangeAspect="1" noChangeArrowheads="1"/>
          </p:cNvPicPr>
          <p:nvPr/>
        </p:nvPicPr>
        <p:blipFill>
          <a:blip r:embed="rId15" cstate="print"/>
          <a:srcRect t="4924" r="22728" b="415"/>
          <a:stretch>
            <a:fillRect/>
          </a:stretch>
        </p:blipFill>
        <p:spPr bwMode="auto">
          <a:xfrm>
            <a:off x="0" y="0"/>
            <a:ext cx="647700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5" name="Line 9"/>
          <p:cNvSpPr>
            <a:spLocks noChangeShapeType="1"/>
          </p:cNvSpPr>
          <p:nvPr userDrawn="1"/>
        </p:nvSpPr>
        <p:spPr bwMode="gray">
          <a:xfrm flipH="1">
            <a:off x="611188" y="1052513"/>
            <a:ext cx="8208962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/>
          </a:p>
        </p:txBody>
      </p:sp>
      <p:pic>
        <p:nvPicPr>
          <p:cNvPr id="9" name="Immagine 8" descr="WKI.jpg"/>
          <p:cNvPicPr>
            <a:picLocks noChangeAspect="1"/>
          </p:cNvPicPr>
          <p:nvPr userDrawn="1"/>
        </p:nvPicPr>
        <p:blipFill>
          <a:blip r:embed="rId16" cstate="print"/>
          <a:srcRect l="18125" t="29167" r="17187" b="31481"/>
          <a:stretch>
            <a:fillRect/>
          </a:stretch>
        </p:blipFill>
        <p:spPr>
          <a:xfrm>
            <a:off x="659918" y="6206484"/>
            <a:ext cx="2556000" cy="6297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</p:sldLayoutIdLst>
  <p:transition/>
  <p:hf hdr="0" ftr="0" dt="0"/>
  <p:txStyles>
    <p:titleStyle>
      <a:lvl1pPr algn="l" rtl="0" eaLnBrk="0" fontAlgn="base" hangingPunct="0">
        <a:spcBef>
          <a:spcPct val="3000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3000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3000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3000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3000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3000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3000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3000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30000"/>
        </a:spcBef>
        <a:spcAft>
          <a:spcPct val="0"/>
        </a:spcAft>
        <a:defRPr sz="2800">
          <a:solidFill>
            <a:schemeClr val="tx1"/>
          </a:solidFill>
          <a:latin typeface="Verdana" pitchFamily="34" charset="0"/>
        </a:defRPr>
      </a:lvl9pPr>
    </p:titleStyle>
    <p:bodyStyle>
      <a:lvl1pPr marL="228600" indent="-228600" algn="l" rtl="0" eaLnBrk="0" fontAlgn="base" hangingPunct="0">
        <a:spcBef>
          <a:spcPct val="5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>
          <a:solidFill>
            <a:srgbClr val="474747"/>
          </a:solidFill>
          <a:latin typeface="+mn-lt"/>
          <a:ea typeface="+mn-ea"/>
          <a:cs typeface="+mn-cs"/>
        </a:defRPr>
      </a:lvl1pPr>
      <a:lvl2pPr marL="571500" indent="-228600" algn="l" rtl="0" eaLnBrk="0" fontAlgn="base" hangingPunct="0">
        <a:spcBef>
          <a:spcPct val="25000"/>
        </a:spcBef>
        <a:spcAft>
          <a:spcPct val="0"/>
        </a:spcAft>
        <a:buClr>
          <a:schemeClr val="accent1"/>
        </a:buClr>
        <a:buChar char="—"/>
        <a:defRPr sz="1600">
          <a:solidFill>
            <a:srgbClr val="474747"/>
          </a:solidFill>
          <a:latin typeface="+mn-lt"/>
        </a:defRPr>
      </a:lvl2pPr>
      <a:lvl3pPr marL="914400" indent="-228600" algn="l" rtl="0" eaLnBrk="0" fontAlgn="base" hangingPunct="0">
        <a:spcBef>
          <a:spcPct val="25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1400">
          <a:solidFill>
            <a:srgbClr val="474747"/>
          </a:solidFill>
          <a:latin typeface="+mn-lt"/>
        </a:defRPr>
      </a:lvl3pPr>
      <a:lvl4pPr marL="1262063" indent="-233363" algn="l" rtl="0" eaLnBrk="0" fontAlgn="base" hangingPunct="0">
        <a:spcBef>
          <a:spcPct val="25000"/>
        </a:spcBef>
        <a:spcAft>
          <a:spcPct val="0"/>
        </a:spcAft>
        <a:buClr>
          <a:schemeClr val="accent1"/>
        </a:buClr>
        <a:buChar char="—"/>
        <a:defRPr sz="1400">
          <a:solidFill>
            <a:srgbClr val="474747"/>
          </a:solidFill>
          <a:latin typeface="+mn-lt"/>
        </a:defRPr>
      </a:lvl4pPr>
      <a:lvl5pPr marL="1600200" indent="-223838" algn="l" rtl="0" eaLnBrk="0" fontAlgn="base" hangingPunct="0">
        <a:spcBef>
          <a:spcPct val="25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1400">
          <a:solidFill>
            <a:srgbClr val="474747"/>
          </a:solidFill>
          <a:latin typeface="+mn-lt"/>
        </a:defRPr>
      </a:lvl5pPr>
      <a:lvl6pPr marL="2057400" indent="-223838" algn="l" rtl="0" fontAlgn="base">
        <a:spcBef>
          <a:spcPct val="25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1400">
          <a:solidFill>
            <a:srgbClr val="474747"/>
          </a:solidFill>
          <a:latin typeface="+mn-lt"/>
        </a:defRPr>
      </a:lvl6pPr>
      <a:lvl7pPr marL="2514600" indent="-223838" algn="l" rtl="0" fontAlgn="base">
        <a:spcBef>
          <a:spcPct val="25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1400">
          <a:solidFill>
            <a:srgbClr val="474747"/>
          </a:solidFill>
          <a:latin typeface="+mn-lt"/>
        </a:defRPr>
      </a:lvl7pPr>
      <a:lvl8pPr marL="2971800" indent="-223838" algn="l" rtl="0" fontAlgn="base">
        <a:spcBef>
          <a:spcPct val="25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1400">
          <a:solidFill>
            <a:srgbClr val="474747"/>
          </a:solidFill>
          <a:latin typeface="+mn-lt"/>
        </a:defRPr>
      </a:lvl8pPr>
      <a:lvl9pPr marL="3429000" indent="-223838" algn="l" rtl="0" fontAlgn="base">
        <a:spcBef>
          <a:spcPct val="25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1400">
          <a:solidFill>
            <a:srgbClr val="474747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CD9BA.C7F88840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CCD9B9.F29B8F80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86314" y="1389205"/>
            <a:ext cx="2255835" cy="1570303"/>
          </a:xfrm>
          <a:solidFill>
            <a:schemeClr val="bg1"/>
          </a:solidFill>
        </p:spPr>
        <p:txBody>
          <a:bodyPr lIns="92075" tIns="46038" rIns="92075" bIns="46038"/>
          <a:lstStyle/>
          <a:p>
            <a:pPr algn="ctr" eaLnBrk="1" hangingPunct="1"/>
            <a:r>
              <a:rPr lang="it-IT" sz="2400" b="1" dirty="0" smtClean="0"/>
              <a:t>Quando la </a:t>
            </a:r>
            <a:r>
              <a:rPr lang="it-IT" sz="2400" b="1" dirty="0" smtClean="0">
                <a:solidFill>
                  <a:srgbClr val="FF0000"/>
                </a:solidFill>
              </a:rPr>
              <a:t>conoscenza</a:t>
            </a:r>
            <a:r>
              <a:rPr lang="it-IT" sz="2400" b="1" dirty="0" smtClean="0"/>
              <a:t> fa la </a:t>
            </a:r>
            <a:r>
              <a:rPr lang="it-IT" sz="2400" b="1" dirty="0" smtClean="0">
                <a:solidFill>
                  <a:srgbClr val="FF0000"/>
                </a:solidFill>
              </a:rPr>
              <a:t>differenza</a:t>
            </a:r>
            <a:endParaRPr lang="it-IT" sz="2400" b="1" dirty="0" smtClean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076056" y="5589240"/>
            <a:ext cx="21605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t-IT" b="1" i="1" dirty="0" smtClean="0">
                <a:solidFill>
                  <a:schemeClr val="bg1"/>
                </a:solidFill>
                <a:latin typeface="Trebuchet MS" pitchFamily="34" charset="0"/>
              </a:rPr>
              <a:t>25 gennaio 2012</a:t>
            </a:r>
            <a:endParaRPr lang="it-IT" b="1" i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823027" y="3286124"/>
            <a:ext cx="2286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La Business Intelligence a misura di imprenditore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Come pianificare e monitorare le attività marketing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Come far fruttare la tesoreria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Gli  indicatori chiave nella gestione delle risorse umane</a:t>
            </a:r>
            <a:endParaRPr lang="it-IT" sz="1400" b="1" baseline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Quando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conoscenza</a:t>
            </a:r>
            <a:r>
              <a:rPr lang="it-IT" sz="2400" dirty="0" smtClean="0">
                <a:latin typeface="Trebuchet MS" pitchFamily="34" charset="0"/>
              </a:rPr>
              <a:t> fa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differenza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sz="2000" b="1" i="1" dirty="0" smtClean="0">
                <a:solidFill>
                  <a:schemeClr val="accent1"/>
                </a:solidFill>
              </a:rPr>
              <a:t>Lavoriamo per Progetto!</a:t>
            </a:r>
          </a:p>
          <a:p>
            <a:r>
              <a:rPr lang="it-IT" sz="2000" dirty="0" smtClean="0"/>
              <a:t>Energia </a:t>
            </a:r>
          </a:p>
          <a:p>
            <a:r>
              <a:rPr lang="it-IT" sz="2000" dirty="0" smtClean="0"/>
              <a:t>Entusiasmo</a:t>
            </a:r>
          </a:p>
          <a:p>
            <a:r>
              <a:rPr lang="it-IT" sz="2000" dirty="0" smtClean="0"/>
              <a:t>Armonia</a:t>
            </a:r>
          </a:p>
          <a:p>
            <a:pPr lvl="6">
              <a:buNone/>
            </a:pPr>
            <a:endParaRPr lang="it-IT" sz="2000" i="1" dirty="0" smtClean="0"/>
          </a:p>
          <a:p>
            <a:pPr lvl="6">
              <a:buNone/>
            </a:pPr>
            <a:endParaRPr lang="it-IT" sz="2000" i="1" dirty="0" smtClean="0">
              <a:solidFill>
                <a:schemeClr val="accent1"/>
              </a:solidFill>
            </a:endParaRPr>
          </a:p>
          <a:p>
            <a:pPr lvl="5">
              <a:buNone/>
            </a:pPr>
            <a:r>
              <a:rPr lang="it-IT" sz="2000" b="1" i="1" dirty="0" smtClean="0">
                <a:solidFill>
                  <a:schemeClr val="accent1"/>
                </a:solidFill>
              </a:rPr>
              <a:t>Equilibrio degli elementi in gioco</a:t>
            </a:r>
            <a:endParaRPr lang="it-IT" sz="2000" b="1" dirty="0" smtClean="0">
              <a:solidFill>
                <a:schemeClr val="accent1"/>
              </a:solidFill>
            </a:endParaRPr>
          </a:p>
          <a:p>
            <a:pPr lvl="6">
              <a:buNone/>
            </a:pPr>
            <a:r>
              <a:rPr lang="it-IT" sz="2000" dirty="0" smtClean="0"/>
              <a:t>Persone </a:t>
            </a:r>
          </a:p>
          <a:p>
            <a:pPr lvl="7">
              <a:buNone/>
            </a:pPr>
            <a:r>
              <a:rPr lang="it-IT" sz="2000" dirty="0" smtClean="0"/>
              <a:t>Strumenti</a:t>
            </a:r>
          </a:p>
          <a:p>
            <a:pPr lvl="8">
              <a:buNone/>
            </a:pPr>
            <a:r>
              <a:rPr lang="it-IT" sz="2000" b="1" dirty="0" smtClean="0">
                <a:solidFill>
                  <a:srgbClr val="FF0000"/>
                </a:solidFill>
              </a:rPr>
              <a:t>Tempo</a:t>
            </a:r>
            <a:endParaRPr lang="it-IT" sz="10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5" name="Freccia curva 4"/>
          <p:cNvSpPr/>
          <p:nvPr/>
        </p:nvSpPr>
        <p:spPr bwMode="auto">
          <a:xfrm rot="10800000">
            <a:off x="1547664" y="3284984"/>
            <a:ext cx="1080120" cy="1080120"/>
          </a:xfrm>
          <a:prstGeom prst="ben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>
              <a:rot lat="0" lon="10200000" rev="0"/>
            </a:camera>
            <a:lightRig rig="threePt" dir="t"/>
          </a:scene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822" y="1196752"/>
            <a:ext cx="342265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Quando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conoscenza</a:t>
            </a:r>
            <a:r>
              <a:rPr lang="it-IT" sz="2400" dirty="0" smtClean="0">
                <a:latin typeface="Trebuchet MS" pitchFamily="34" charset="0"/>
              </a:rPr>
              <a:t> fa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differenza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2813" y="1371600"/>
            <a:ext cx="7953375" cy="4433664"/>
          </a:xfrm>
        </p:spPr>
        <p:txBody>
          <a:bodyPr/>
          <a:lstStyle/>
          <a:p>
            <a:pPr>
              <a:buNone/>
            </a:pPr>
            <a:endParaRPr lang="it-IT" i="1" dirty="0" smtClean="0"/>
          </a:p>
          <a:p>
            <a:pPr marL="0" indent="0">
              <a:buNone/>
            </a:pPr>
            <a:r>
              <a:rPr lang="it-IT" i="1" dirty="0" smtClean="0"/>
              <a:t>Essere competitivi equivale sempre di più a essere </a:t>
            </a:r>
            <a:r>
              <a:rPr lang="it-IT" b="1" i="1" dirty="0" smtClean="0">
                <a:solidFill>
                  <a:srgbClr val="FF0000"/>
                </a:solidFill>
              </a:rPr>
              <a:t>veloci</a:t>
            </a:r>
            <a:r>
              <a:rPr lang="it-IT" i="1" dirty="0" smtClean="0"/>
              <a:t> a prendere </a:t>
            </a:r>
            <a:r>
              <a:rPr lang="it-IT" b="1" i="1" dirty="0" smtClean="0">
                <a:solidFill>
                  <a:srgbClr val="FF0000"/>
                </a:solidFill>
              </a:rPr>
              <a:t>decisioni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b="1" i="1" dirty="0" smtClean="0">
                <a:solidFill>
                  <a:srgbClr val="FF0000"/>
                </a:solidFill>
              </a:rPr>
              <a:t>cruciali</a:t>
            </a:r>
            <a:r>
              <a:rPr lang="it-IT" i="1" dirty="0" smtClean="0"/>
              <a:t>.</a:t>
            </a:r>
          </a:p>
          <a:p>
            <a:pPr>
              <a:buNone/>
            </a:pPr>
            <a:endParaRPr lang="it-IT" b="1" i="1" dirty="0" smtClean="0"/>
          </a:p>
          <a:p>
            <a:pPr>
              <a:buNone/>
            </a:pPr>
            <a:endParaRPr lang="it-IT" b="1" i="1" dirty="0" smtClean="0"/>
          </a:p>
          <a:p>
            <a:pPr>
              <a:buNone/>
            </a:pPr>
            <a:endParaRPr lang="it-IT" b="1" i="1" dirty="0" smtClean="0"/>
          </a:p>
          <a:p>
            <a:pPr>
              <a:buNone/>
            </a:pPr>
            <a:endParaRPr lang="it-IT" b="1" i="1" dirty="0" smtClean="0"/>
          </a:p>
          <a:p>
            <a:pPr>
              <a:buNone/>
            </a:pPr>
            <a:endParaRPr lang="it-IT" b="1" i="1" dirty="0" smtClean="0"/>
          </a:p>
          <a:p>
            <a:pPr>
              <a:buNone/>
            </a:pPr>
            <a:endParaRPr lang="it-IT" b="1" i="1" dirty="0" smtClean="0"/>
          </a:p>
          <a:p>
            <a:pPr>
              <a:buNone/>
            </a:pPr>
            <a:r>
              <a:rPr lang="it-IT" sz="2800" i="1" dirty="0" err="1" smtClean="0">
                <a:solidFill>
                  <a:schemeClr val="accent1"/>
                </a:solidFill>
              </a:rPr>
              <a:t>…la</a:t>
            </a:r>
            <a:r>
              <a:rPr lang="it-IT" sz="2800" i="1" dirty="0" smtClean="0">
                <a:solidFill>
                  <a:schemeClr val="accent1"/>
                </a:solidFill>
              </a:rPr>
              <a:t> </a:t>
            </a:r>
            <a:r>
              <a:rPr lang="it-IT" sz="2800" b="1" i="1" dirty="0" smtClean="0">
                <a:solidFill>
                  <a:srgbClr val="FF0000"/>
                </a:solidFill>
              </a:rPr>
              <a:t>Conoscenza</a:t>
            </a:r>
            <a:r>
              <a:rPr lang="it-IT" sz="2800" i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800" i="1" dirty="0" smtClean="0">
                <a:solidFill>
                  <a:schemeClr val="accent1"/>
                </a:solidFill>
              </a:rPr>
              <a:t>fa la differenza!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4952" y="2372976"/>
            <a:ext cx="2880320" cy="262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86314" y="1389205"/>
            <a:ext cx="2255835" cy="1570303"/>
          </a:xfrm>
          <a:solidFill>
            <a:schemeClr val="bg1"/>
          </a:solidFill>
        </p:spPr>
        <p:txBody>
          <a:bodyPr lIns="92075" tIns="46038" rIns="92075" bIns="46038"/>
          <a:lstStyle/>
          <a:p>
            <a:pPr algn="ctr" eaLnBrk="1" hangingPunct="1"/>
            <a:r>
              <a:rPr lang="it-IT" sz="2400" b="1" dirty="0" smtClean="0"/>
              <a:t>Quando la conoscenza fa la differenza</a:t>
            </a:r>
            <a:endParaRPr lang="it-IT" sz="2400" b="1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076056" y="5589240"/>
            <a:ext cx="21605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t-IT" b="1" i="1" dirty="0" smtClean="0">
                <a:solidFill>
                  <a:schemeClr val="bg1"/>
                </a:solidFill>
                <a:latin typeface="Trebuchet MS" pitchFamily="34" charset="0"/>
              </a:rPr>
              <a:t>25 gennaio 2012</a:t>
            </a:r>
            <a:endParaRPr lang="it-IT" b="1" i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823027" y="3287528"/>
            <a:ext cx="2286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La Business Intelligence a misura di imprenditore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Come pianificare e monitorare le attività marketing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Come far fruttare la tesoreria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Gli  indicatori chiave nella gestione delle risorse umane</a:t>
            </a:r>
            <a:endParaRPr lang="it-IT" sz="1400" b="1" baseline="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B</a:t>
            </a:r>
            <a:r>
              <a:rPr lang="it-IT" sz="2400" dirty="0" smtClean="0">
                <a:latin typeface="Trebuchet MS" pitchFamily="34" charset="0"/>
              </a:rPr>
              <a:t>usiness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I</a:t>
            </a:r>
            <a:r>
              <a:rPr lang="it-IT" sz="2400" dirty="0" smtClean="0">
                <a:latin typeface="Trebuchet MS" pitchFamily="34" charset="0"/>
              </a:rPr>
              <a:t>ntelligence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12813" y="1371600"/>
            <a:ext cx="7659715" cy="4724400"/>
          </a:xfrm>
        </p:spPr>
        <p:txBody>
          <a:bodyPr/>
          <a:lstStyle/>
          <a:p>
            <a:r>
              <a:rPr lang="it-IT" sz="2000" dirty="0" smtClean="0"/>
              <a:t>Le </a:t>
            </a:r>
            <a:r>
              <a:rPr lang="it-IT" sz="2000" b="1" dirty="0" smtClean="0"/>
              <a:t>informazioni</a:t>
            </a:r>
            <a:r>
              <a:rPr lang="it-IT" sz="2000" dirty="0" smtClean="0"/>
              <a:t> permettono di superare le incertezze, risolvere le alternative, cioè sostituire il noto all'ignoto, il certo all'incerto.</a:t>
            </a:r>
          </a:p>
          <a:p>
            <a:r>
              <a:rPr lang="it-IT" sz="2000" dirty="0" smtClean="0"/>
              <a:t>La posta elettronica, i vari fogli di Excel, il Gestionale, il CRM sono pieni di </a:t>
            </a:r>
            <a:r>
              <a:rPr lang="it-IT" sz="2000" b="1" dirty="0" smtClean="0"/>
              <a:t>dati</a:t>
            </a:r>
            <a:r>
              <a:rPr lang="it-IT" sz="2000" dirty="0" smtClean="0"/>
              <a:t>, ma essi risultano essere </a:t>
            </a:r>
            <a:r>
              <a:rPr lang="it-IT" sz="2000" b="1" dirty="0" smtClean="0"/>
              <a:t>inutili</a:t>
            </a:r>
            <a:r>
              <a:rPr lang="it-IT" sz="2000" dirty="0" smtClean="0"/>
              <a:t> e sterili </a:t>
            </a:r>
            <a:r>
              <a:rPr lang="it-IT" sz="2000" b="1" dirty="0" smtClean="0"/>
              <a:t>se</a:t>
            </a:r>
            <a:r>
              <a:rPr lang="it-IT" sz="2000" dirty="0" smtClean="0"/>
              <a:t> </a:t>
            </a:r>
            <a:r>
              <a:rPr lang="it-IT" sz="2000" b="1" dirty="0" smtClean="0"/>
              <a:t>non</a:t>
            </a:r>
            <a:r>
              <a:rPr lang="it-IT" sz="2000" dirty="0" smtClean="0"/>
              <a:t> vengono </a:t>
            </a:r>
            <a:r>
              <a:rPr lang="it-IT" sz="2000" b="1" dirty="0" smtClean="0"/>
              <a:t>estratti</a:t>
            </a:r>
            <a:r>
              <a:rPr lang="it-IT" sz="2000" dirty="0" smtClean="0"/>
              <a:t>, </a:t>
            </a:r>
            <a:r>
              <a:rPr lang="it-IT" sz="2000" b="1" dirty="0" smtClean="0"/>
              <a:t>analizzati</a:t>
            </a:r>
            <a:r>
              <a:rPr lang="it-IT" sz="2000" dirty="0" smtClean="0"/>
              <a:t>, </a:t>
            </a:r>
            <a:r>
              <a:rPr lang="it-IT" sz="2000" b="1" dirty="0" smtClean="0"/>
              <a:t>presentati</a:t>
            </a:r>
            <a:r>
              <a:rPr lang="it-IT" sz="2000" dirty="0" smtClean="0"/>
              <a:t>!</a:t>
            </a:r>
          </a:p>
          <a:p>
            <a:r>
              <a:rPr lang="it-IT" sz="2000" dirty="0" smtClean="0"/>
              <a:t>Gli strumenti di </a:t>
            </a:r>
            <a:r>
              <a:rPr lang="it-IT" sz="2000" b="1" dirty="0" smtClean="0"/>
              <a:t>Business Intelligence</a:t>
            </a:r>
            <a:r>
              <a:rPr lang="it-IT" sz="2000" dirty="0" smtClean="0"/>
              <a:t> fanno la differenza e diventano elemento fondamentale nella gestione dell’azienda</a:t>
            </a:r>
          </a:p>
          <a:p>
            <a:r>
              <a:rPr lang="it-IT" sz="2000" b="1" dirty="0" smtClean="0"/>
              <a:t>Business Intelligence = </a:t>
            </a:r>
            <a:r>
              <a:rPr lang="it-IT" sz="2000" dirty="0" smtClean="0"/>
              <a:t>Trasformazione di dati ed informazioni in </a:t>
            </a:r>
          </a:p>
          <a:p>
            <a:pPr algn="ctr">
              <a:buNone/>
            </a:pPr>
            <a:r>
              <a:rPr lang="it-IT" sz="2800" b="1" dirty="0" smtClean="0">
                <a:solidFill>
                  <a:srgbClr val="FF0000"/>
                </a:solidFill>
              </a:rPr>
              <a:t>CONOSCENZA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B</a:t>
            </a:r>
            <a:r>
              <a:rPr lang="it-IT" sz="2400" dirty="0" smtClean="0">
                <a:latin typeface="Trebuchet MS" pitchFamily="34" charset="0"/>
              </a:rPr>
              <a:t>usiness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I</a:t>
            </a:r>
            <a:r>
              <a:rPr lang="it-IT" sz="2400" dirty="0" smtClean="0">
                <a:latin typeface="Trebuchet MS" pitchFamily="34" charset="0"/>
              </a:rPr>
              <a:t>ntelligence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82187"/>
            <a:ext cx="4722938" cy="32024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7230" y="1625504"/>
            <a:ext cx="4867340" cy="33312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220460"/>
            <a:ext cx="5652120" cy="30377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Segnaposto contenuto 5" descr="bottone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425712" y="3579977"/>
            <a:ext cx="5328592" cy="3278023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B</a:t>
            </a:r>
            <a:r>
              <a:rPr lang="it-IT" sz="2400" dirty="0" smtClean="0">
                <a:latin typeface="Trebuchet MS" pitchFamily="34" charset="0"/>
              </a:rPr>
              <a:t>usiness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I</a:t>
            </a:r>
            <a:r>
              <a:rPr lang="it-IT" sz="2400" dirty="0" smtClean="0">
                <a:latin typeface="Trebuchet MS" pitchFamily="34" charset="0"/>
              </a:rPr>
              <a:t>ntelligence</a:t>
            </a:r>
            <a:endParaRPr lang="it-IT" sz="24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9073008" cy="45365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5338" y="1628800"/>
            <a:ext cx="8635254" cy="47525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 r="17117"/>
          <a:stretch>
            <a:fillRect/>
          </a:stretch>
        </p:blipFill>
        <p:spPr bwMode="auto">
          <a:xfrm>
            <a:off x="2078789" y="1556792"/>
            <a:ext cx="7029715" cy="49997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Immagine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3306" b="3557"/>
          <a:stretch>
            <a:fillRect/>
          </a:stretch>
        </p:blipFill>
        <p:spPr bwMode="auto">
          <a:xfrm>
            <a:off x="2699792" y="1555234"/>
            <a:ext cx="6856934" cy="511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B</a:t>
            </a:r>
            <a:r>
              <a:rPr lang="it-IT" sz="2400" dirty="0" smtClean="0">
                <a:latin typeface="Trebuchet MS" pitchFamily="34" charset="0"/>
              </a:rPr>
              <a:t>usiness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I</a:t>
            </a:r>
            <a:r>
              <a:rPr lang="it-IT" sz="2400" dirty="0" smtClean="0">
                <a:latin typeface="Trebuchet MS" pitchFamily="34" charset="0"/>
              </a:rPr>
              <a:t>ntelligence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sz="2000" i="1" dirty="0" smtClean="0"/>
          </a:p>
          <a:p>
            <a:pPr marL="0" indent="0">
              <a:buNone/>
            </a:pPr>
            <a:endParaRPr lang="it-IT" sz="2000" i="1" dirty="0" smtClean="0"/>
          </a:p>
          <a:p>
            <a:pPr marL="0" indent="0">
              <a:buNone/>
            </a:pPr>
            <a:endParaRPr lang="it-IT" sz="2000" i="1" dirty="0" smtClean="0"/>
          </a:p>
          <a:p>
            <a:pPr marL="0" indent="0">
              <a:buNone/>
            </a:pPr>
            <a:endParaRPr lang="it-IT" sz="2000" i="1" dirty="0" smtClean="0"/>
          </a:p>
          <a:p>
            <a:pPr marL="0" indent="0">
              <a:buNone/>
            </a:pPr>
            <a:r>
              <a:rPr lang="it-IT" sz="2000" b="1" i="1" dirty="0" smtClean="0"/>
              <a:t>Presupposti</a:t>
            </a:r>
            <a:endParaRPr lang="it-IT" sz="2000" dirty="0" smtClean="0"/>
          </a:p>
          <a:p>
            <a:pPr lvl="0"/>
            <a:r>
              <a:rPr lang="it-IT" sz="2000" i="1" dirty="0" smtClean="0"/>
              <a:t>Esistenza del dato</a:t>
            </a:r>
            <a:endParaRPr lang="it-IT" sz="2000" dirty="0" smtClean="0"/>
          </a:p>
          <a:p>
            <a:pPr lvl="0"/>
            <a:r>
              <a:rPr lang="it-IT" sz="2000" i="1" dirty="0" smtClean="0"/>
              <a:t>Qualità del dato</a:t>
            </a:r>
            <a:endParaRPr lang="it-IT" sz="2000" dirty="0" smtClean="0"/>
          </a:p>
          <a:p>
            <a:pPr lvl="0"/>
            <a:r>
              <a:rPr lang="it-IT" sz="2000" i="1" dirty="0" smtClean="0"/>
              <a:t>Disponibilità e condivisione del dato</a:t>
            </a:r>
          </a:p>
          <a:p>
            <a:pPr lvl="0"/>
            <a:endParaRPr lang="it-IT" i="1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0602" y="1215485"/>
            <a:ext cx="2889870" cy="2927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B</a:t>
            </a:r>
            <a:r>
              <a:rPr lang="it-IT" sz="2400" dirty="0" smtClean="0">
                <a:latin typeface="Trebuchet MS" pitchFamily="34" charset="0"/>
              </a:rPr>
              <a:t>usiness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I</a:t>
            </a:r>
            <a:r>
              <a:rPr lang="it-IT" sz="2400" dirty="0" smtClean="0">
                <a:latin typeface="Trebuchet MS" pitchFamily="34" charset="0"/>
              </a:rPr>
              <a:t>ntelligence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57224" y="1357298"/>
            <a:ext cx="5016509" cy="4724400"/>
          </a:xfrm>
        </p:spPr>
        <p:txBody>
          <a:bodyPr/>
          <a:lstStyle/>
          <a:p>
            <a:pPr lvl="0">
              <a:buNone/>
            </a:pPr>
            <a:endParaRPr lang="it-IT" sz="2000" i="1" dirty="0" smtClean="0"/>
          </a:p>
          <a:p>
            <a:pPr lvl="0">
              <a:buNone/>
            </a:pPr>
            <a:endParaRPr lang="it-IT" sz="2000" i="1" dirty="0" smtClean="0"/>
          </a:p>
          <a:p>
            <a:pPr lvl="0">
              <a:buNone/>
            </a:pPr>
            <a:r>
              <a:rPr lang="it-IT" sz="2000" b="1" i="1" dirty="0" smtClean="0"/>
              <a:t>Azioni</a:t>
            </a:r>
            <a:endParaRPr lang="it-IT" sz="2000" b="1" dirty="0" smtClean="0"/>
          </a:p>
          <a:p>
            <a:r>
              <a:rPr lang="it-IT" sz="2000" i="1" dirty="0" smtClean="0">
                <a:solidFill>
                  <a:schemeClr val="bg2"/>
                </a:solidFill>
              </a:rPr>
              <a:t>Normalizzazione dei dati storici</a:t>
            </a:r>
          </a:p>
          <a:p>
            <a:r>
              <a:rPr lang="it-IT" sz="2000" i="1" dirty="0" smtClean="0">
                <a:solidFill>
                  <a:schemeClr val="bg2"/>
                </a:solidFill>
              </a:rPr>
              <a:t>Definizione dei flussi interni</a:t>
            </a:r>
            <a:endParaRPr lang="it-IT" sz="2000" dirty="0" smtClean="0">
              <a:solidFill>
                <a:schemeClr val="bg2"/>
              </a:solidFill>
            </a:endParaRPr>
          </a:p>
          <a:p>
            <a:pPr lvl="0"/>
            <a:r>
              <a:rPr lang="it-IT" sz="2000" i="1" dirty="0" smtClean="0">
                <a:solidFill>
                  <a:schemeClr val="bg2"/>
                </a:solidFill>
              </a:rPr>
              <a:t>Figure di riferimento interno per          ottimizzare l’organizzazione</a:t>
            </a:r>
          </a:p>
          <a:p>
            <a:pPr lvl="0"/>
            <a:r>
              <a:rPr lang="it-IT" sz="2000" i="1" dirty="0" smtClean="0">
                <a:solidFill>
                  <a:schemeClr val="bg2"/>
                </a:solidFill>
              </a:rPr>
              <a:t>Strumenti software adeguati</a:t>
            </a:r>
          </a:p>
          <a:p>
            <a:r>
              <a:rPr lang="it-IT" sz="2000" i="1" dirty="0" smtClean="0">
                <a:solidFill>
                  <a:schemeClr val="bg2"/>
                </a:solidFill>
              </a:rPr>
              <a:t>Massima attenzione agli utenti: i dati giusti nel modo giusto!</a:t>
            </a:r>
          </a:p>
          <a:p>
            <a:pPr lvl="0"/>
            <a:endParaRPr lang="it-IT" sz="200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0602" y="1215485"/>
            <a:ext cx="2889870" cy="2927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B</a:t>
            </a:r>
            <a:r>
              <a:rPr lang="it-IT" sz="2400" dirty="0" smtClean="0">
                <a:latin typeface="Trebuchet MS" pitchFamily="34" charset="0"/>
              </a:rPr>
              <a:t>usiness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I</a:t>
            </a:r>
            <a:r>
              <a:rPr lang="it-IT" sz="2400" dirty="0" smtClean="0">
                <a:latin typeface="Trebuchet MS" pitchFamily="34" charset="0"/>
              </a:rPr>
              <a:t>ntelligence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Azienda </a:t>
            </a:r>
            <a:r>
              <a:rPr lang="en-US" b="1" dirty="0" err="1" smtClean="0"/>
              <a:t>Panelplast</a:t>
            </a:r>
            <a:r>
              <a:rPr lang="en-US" dirty="0" smtClean="0"/>
              <a:t> </a:t>
            </a:r>
            <a:r>
              <a:rPr lang="en-US" dirty="0" err="1" smtClean="0"/>
              <a:t>srl</a:t>
            </a:r>
            <a:r>
              <a:rPr lang="en-US" dirty="0" smtClean="0"/>
              <a:t> -  </a:t>
            </a:r>
            <a:r>
              <a:rPr lang="en-US" dirty="0" err="1" smtClean="0"/>
              <a:t>Settimo</a:t>
            </a:r>
            <a:r>
              <a:rPr lang="en-US" dirty="0" smtClean="0"/>
              <a:t> </a:t>
            </a:r>
            <a:r>
              <a:rPr lang="en-US" dirty="0" err="1" smtClean="0"/>
              <a:t>Torinese</a:t>
            </a:r>
            <a:r>
              <a:rPr lang="en-US" dirty="0" smtClean="0"/>
              <a:t> (TO)</a:t>
            </a:r>
            <a:endParaRPr lang="it-IT" dirty="0" smtClean="0"/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Testimonial</a:t>
            </a:r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5" name="Immagine 4" descr="marchio_arca_evolu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06059" y="3333716"/>
            <a:ext cx="2326381" cy="27595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86314" y="1389205"/>
            <a:ext cx="2255835" cy="1570303"/>
          </a:xfrm>
          <a:solidFill>
            <a:schemeClr val="bg1"/>
          </a:solidFill>
        </p:spPr>
        <p:txBody>
          <a:bodyPr lIns="92075" tIns="46038" rIns="92075" bIns="46038"/>
          <a:lstStyle/>
          <a:p>
            <a:pPr algn="ctr" eaLnBrk="1" hangingPunct="1"/>
            <a:r>
              <a:rPr lang="it-IT" sz="2400" b="1" dirty="0" smtClean="0"/>
              <a:t>Quando la conoscenza fa la differenza</a:t>
            </a:r>
            <a:endParaRPr lang="it-IT" sz="2400" b="1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076056" y="5589240"/>
            <a:ext cx="21605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t-IT" b="1" i="1" dirty="0" smtClean="0">
                <a:solidFill>
                  <a:schemeClr val="bg1"/>
                </a:solidFill>
                <a:latin typeface="Trebuchet MS" pitchFamily="34" charset="0"/>
              </a:rPr>
              <a:t>25 gennaio 2012</a:t>
            </a:r>
            <a:endParaRPr lang="it-IT" b="1" i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823027" y="3286124"/>
            <a:ext cx="2286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La Business Intelligence a misura di imprenditore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Come pianificare e monitorare le attività marketing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Come far fruttare la tesoreria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Gli  indicatori chiave nella gestione delle risorse umane</a:t>
            </a:r>
            <a:endParaRPr lang="it-IT" sz="1400" b="1" baseline="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 smtClean="0">
                <a:solidFill>
                  <a:schemeClr val="bg2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Wolters Kluwer Italia</a:t>
            </a:r>
            <a:endParaRPr lang="it-IT" sz="2400" b="1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42910" y="1142984"/>
            <a:ext cx="8321578" cy="5000660"/>
          </a:xfrm>
        </p:spPr>
        <p:txBody>
          <a:bodyPr>
            <a:noAutofit/>
          </a:bodyPr>
          <a:lstStyle/>
          <a:p>
            <a:pPr indent="12700" algn="just">
              <a:buNone/>
            </a:pPr>
            <a:r>
              <a:rPr lang="it-IT" sz="2400" b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In Italia Wolters Kluwer opera con 1.000 dipendenti, 16 sedi distribuite sul territorio e raggruppa i più accreditati marchi </a:t>
            </a:r>
          </a:p>
          <a:p>
            <a:pPr lvl="2" eaLnBrk="1" hangingPunct="1"/>
            <a:r>
              <a:rPr lang="it-IT" sz="2000" b="1" dirty="0" smtClean="0">
                <a:solidFill>
                  <a:srgbClr val="A50021"/>
                </a:solidFill>
                <a:latin typeface="Trebuchet MS" pitchFamily="34" charset="0"/>
              </a:rPr>
              <a:t>Formazione</a:t>
            </a:r>
            <a:r>
              <a:rPr lang="it-IT" sz="2000" b="1" dirty="0" smtClean="0">
                <a:solidFill>
                  <a:schemeClr val="bg2"/>
                </a:solidFill>
                <a:latin typeface="Trebuchet MS" pitchFamily="34" charset="0"/>
              </a:rPr>
              <a:t>:</a:t>
            </a:r>
            <a:r>
              <a:rPr lang="it-IT" sz="2000" b="1" dirty="0" smtClean="0">
                <a:solidFill>
                  <a:srgbClr val="A50021"/>
                </a:solidFill>
                <a:latin typeface="Trebuchet MS" pitchFamily="34" charset="0"/>
              </a:rPr>
              <a:t> </a:t>
            </a:r>
            <a:r>
              <a:rPr lang="it-IT" sz="2000" b="1" dirty="0" smtClean="0">
                <a:solidFill>
                  <a:schemeClr val="bg2"/>
                </a:solidFill>
                <a:latin typeface="Trebuchet MS" pitchFamily="34" charset="0"/>
              </a:rPr>
              <a:t>Ipsoa – Scuola di Formazione</a:t>
            </a:r>
            <a:endParaRPr lang="it-IT" sz="2000" b="1" dirty="0" smtClean="0">
              <a:solidFill>
                <a:srgbClr val="A50021"/>
              </a:solidFill>
              <a:latin typeface="Trebuchet MS" pitchFamily="34" charset="0"/>
            </a:endParaRPr>
          </a:p>
          <a:p>
            <a:pPr lvl="2" eaLnBrk="1" hangingPunct="1"/>
            <a:r>
              <a:rPr lang="it-IT" sz="2000" b="1" dirty="0" smtClean="0">
                <a:solidFill>
                  <a:srgbClr val="A50021"/>
                </a:solidFill>
                <a:latin typeface="Trebuchet MS" pitchFamily="34" charset="0"/>
              </a:rPr>
              <a:t>Editoria cartacea e on </a:t>
            </a:r>
            <a:r>
              <a:rPr lang="it-IT" sz="2000" b="1" dirty="0" err="1" smtClean="0">
                <a:solidFill>
                  <a:srgbClr val="A50021"/>
                </a:solidFill>
                <a:latin typeface="Trebuchet MS" pitchFamily="34" charset="0"/>
              </a:rPr>
              <a:t>line</a:t>
            </a: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: Ipsoa, CEDAM, Utet, Leggi d’Italia Professionale – il fisco, </a:t>
            </a:r>
            <a:r>
              <a:rPr lang="it-IT" sz="2000" b="1" dirty="0" err="1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Indicitalia</a:t>
            </a:r>
            <a:endParaRPr lang="it-IT" sz="2000" b="1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  <a:p>
            <a:pPr lvl="2" eaLnBrk="1" hangingPunct="1"/>
            <a:r>
              <a:rPr lang="it-IT" sz="2000" b="1" dirty="0" smtClean="0">
                <a:solidFill>
                  <a:srgbClr val="A50021"/>
                </a:solidFill>
                <a:latin typeface="Trebuchet MS" pitchFamily="34" charset="0"/>
              </a:rPr>
              <a:t>Software on premise e </a:t>
            </a:r>
            <a:r>
              <a:rPr lang="it-IT" sz="2000" b="1" dirty="0" err="1" smtClean="0">
                <a:solidFill>
                  <a:srgbClr val="A50021"/>
                </a:solidFill>
                <a:latin typeface="Trebuchet MS" pitchFamily="34" charset="0"/>
              </a:rPr>
              <a:t>Saas</a:t>
            </a: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: Ipsoa, OSRA, Artel, </a:t>
            </a:r>
            <a:r>
              <a:rPr lang="it-IT" sz="2000" b="1" dirty="0" err="1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Mitos</a:t>
            </a: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, OA Sistemi, </a:t>
            </a:r>
            <a:r>
              <a:rPr lang="it-IT" sz="2000" b="1" dirty="0" err="1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Pragma</a:t>
            </a:r>
            <a:r>
              <a:rPr lang="it-IT" sz="2000" b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 Software, SBG</a:t>
            </a:r>
          </a:p>
          <a:p>
            <a:pPr indent="12700" algn="just">
              <a:buNone/>
            </a:pPr>
            <a:r>
              <a:rPr lang="it-IT" sz="1600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Grazie ad un’offerta ampia ed integrata, al costante confronto con gli operatori dei vari settori, con gli Ordini, gli Enti e le Associazioni di settore e di categoria, al filo diretto quotidiano con le diverse esigenze del mercato, Wolters Kluwer Italia rappresenta </a:t>
            </a: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il punto di riferimento del mercato professionale e aziendale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: </a:t>
            </a: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dall’editoria in formato elettronico, cartaceo e on-line, alle soluzioni software, tradizionali e “in the </a:t>
            </a:r>
            <a:r>
              <a:rPr lang="it-IT" b="1" dirty="0" err="1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cloud</a:t>
            </a: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”, fino ai corsi della Scuola di Formazione Ipsoa. </a:t>
            </a:r>
            <a:endParaRPr lang="it-IT" sz="1600" b="1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Come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pianificare</a:t>
            </a:r>
            <a:r>
              <a:rPr lang="it-IT" sz="2400" dirty="0" smtClean="0">
                <a:latin typeface="Trebuchet MS" pitchFamily="34" charset="0"/>
              </a:rPr>
              <a:t> 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monitorare</a:t>
            </a:r>
            <a:r>
              <a:rPr lang="it-IT" sz="2400" dirty="0" smtClean="0">
                <a:latin typeface="Trebuchet MS" pitchFamily="34" charset="0"/>
              </a:rPr>
              <a:t> le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attività marketing</a:t>
            </a:r>
            <a:endParaRPr lang="it-IT" sz="24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912813" y="1371600"/>
            <a:ext cx="7953375" cy="4724400"/>
          </a:xfrm>
        </p:spPr>
        <p:txBody>
          <a:bodyPr/>
          <a:lstStyle/>
          <a:p>
            <a:pPr>
              <a:buNone/>
            </a:pPr>
            <a:endParaRPr lang="it-IT" sz="2000" b="1" i="1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r>
              <a:rPr lang="it-IT" sz="2000" b="1" i="1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C.R.M.</a:t>
            </a:r>
            <a:endParaRPr lang="it-IT" sz="2000" b="1" i="1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endParaRPr lang="it-IT" sz="2000" b="1" i="1" dirty="0" smtClean="0">
              <a:solidFill>
                <a:schemeClr val="bg2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r>
              <a:rPr lang="it-IT" sz="2000" b="1" i="1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</a:t>
            </a:r>
            <a:r>
              <a:rPr lang="it-IT" sz="2000" dirty="0" err="1" smtClean="0"/>
              <a:t>ustomer</a:t>
            </a:r>
            <a:r>
              <a:rPr lang="it-IT" sz="2000" dirty="0" smtClean="0"/>
              <a:t> </a:t>
            </a:r>
            <a:r>
              <a:rPr lang="it-IT" sz="2000" b="1" i="1" dirty="0" err="1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</a:t>
            </a:r>
            <a:r>
              <a:rPr lang="it-IT" sz="2000" dirty="0" err="1" smtClean="0"/>
              <a:t>elationship</a:t>
            </a:r>
            <a:r>
              <a:rPr lang="it-IT" sz="2000" dirty="0" smtClean="0"/>
              <a:t> </a:t>
            </a:r>
            <a:r>
              <a:rPr lang="it-IT" sz="2000" b="1" i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M</a:t>
            </a:r>
            <a:r>
              <a:rPr lang="it-IT" sz="2000" dirty="0" smtClean="0"/>
              <a:t>anagement</a:t>
            </a:r>
          </a:p>
          <a:p>
            <a:pPr algn="r">
              <a:buNone/>
            </a:pPr>
            <a:r>
              <a:rPr lang="it-IT" sz="2000" b="1" i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G</a:t>
            </a:r>
            <a:r>
              <a:rPr lang="it-IT" sz="2000" dirty="0" smtClean="0"/>
              <a:t>estione della </a:t>
            </a:r>
            <a:r>
              <a:rPr lang="it-IT" sz="2000" b="1" i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R</a:t>
            </a:r>
            <a:r>
              <a:rPr lang="it-IT" sz="2000" dirty="0" smtClean="0"/>
              <a:t>elazione con il </a:t>
            </a:r>
            <a:r>
              <a:rPr lang="it-IT" sz="2000" b="1" i="1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C</a:t>
            </a:r>
            <a:r>
              <a:rPr lang="it-IT" sz="2000" dirty="0" smtClean="0"/>
              <a:t>liente</a:t>
            </a:r>
          </a:p>
          <a:p>
            <a:pPr marL="0" indent="0">
              <a:buNone/>
            </a:pPr>
            <a:r>
              <a:rPr lang="it-IT" sz="2000" dirty="0" smtClean="0"/>
              <a:t>Prima di essere uno strumento, </a:t>
            </a:r>
            <a:r>
              <a:rPr lang="it-IT" sz="2000" b="1" i="1" u="sng" dirty="0" smtClean="0">
                <a:solidFill>
                  <a:srgbClr val="FF0000"/>
                </a:solidFill>
              </a:rPr>
              <a:t>la</a:t>
            </a:r>
            <a:r>
              <a:rPr lang="it-IT" sz="2000" dirty="0" smtClean="0"/>
              <a:t> CRM è un insieme di processi aziendali che coinvolgono </a:t>
            </a:r>
            <a:r>
              <a:rPr lang="it-IT" sz="2000" u="sng" dirty="0" smtClean="0"/>
              <a:t>diverse persone</a:t>
            </a:r>
            <a:r>
              <a:rPr lang="it-IT" sz="2000" dirty="0" smtClean="0"/>
              <a:t> in </a:t>
            </a:r>
            <a:r>
              <a:rPr lang="it-IT" sz="2000" u="sng" dirty="0" smtClean="0"/>
              <a:t>diversi ruoli</a:t>
            </a:r>
            <a:endParaRPr lang="it-IT" sz="2000" dirty="0" smtClean="0"/>
          </a:p>
          <a:p>
            <a:pPr>
              <a:buNone/>
            </a:pPr>
            <a:endParaRPr lang="it-IT" sz="2000" dirty="0" smtClean="0"/>
          </a:p>
          <a:p>
            <a:pPr marL="0" indent="0">
              <a:buNone/>
            </a:pPr>
            <a:r>
              <a:rPr lang="it-IT" sz="2000" dirty="0" smtClean="0"/>
              <a:t>Per gestire con profitto </a:t>
            </a:r>
            <a:r>
              <a:rPr lang="it-IT" sz="2000" b="1" i="1" u="sng" dirty="0" smtClean="0">
                <a:solidFill>
                  <a:srgbClr val="FF0000"/>
                </a:solidFill>
              </a:rPr>
              <a:t>la</a:t>
            </a:r>
            <a:r>
              <a:rPr lang="it-IT" sz="2000" dirty="0" smtClean="0"/>
              <a:t> CRM ci si può avvalere di uno strumento informatico </a:t>
            </a:r>
            <a:r>
              <a:rPr lang="it-IT" sz="2000" dirty="0" smtClean="0">
                <a:sym typeface="Wingdings"/>
              </a:rPr>
              <a:t></a:t>
            </a:r>
            <a:r>
              <a:rPr lang="it-IT" sz="2000" dirty="0" smtClean="0"/>
              <a:t> </a:t>
            </a:r>
            <a:r>
              <a:rPr lang="it-IT" sz="2000" b="1" i="1" u="sng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il</a:t>
            </a:r>
            <a:r>
              <a:rPr lang="it-IT" sz="20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000" dirty="0" smtClean="0"/>
              <a:t>CRM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088799"/>
            <a:ext cx="3878154" cy="173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Come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pianificare</a:t>
            </a:r>
            <a:r>
              <a:rPr lang="it-IT" sz="2400" dirty="0" smtClean="0">
                <a:latin typeface="Trebuchet MS" pitchFamily="34" charset="0"/>
              </a:rPr>
              <a:t> 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monitorare</a:t>
            </a:r>
            <a:r>
              <a:rPr lang="it-IT" sz="2400" dirty="0" smtClean="0">
                <a:latin typeface="Trebuchet MS" pitchFamily="34" charset="0"/>
              </a:rPr>
              <a:t> le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attività marketing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912813" y="1371600"/>
            <a:ext cx="7953375" cy="4724400"/>
          </a:xfrm>
        </p:spPr>
        <p:txBody>
          <a:bodyPr/>
          <a:lstStyle/>
          <a:p>
            <a:pPr>
              <a:buNone/>
            </a:pPr>
            <a:endParaRPr lang="it-IT" sz="2000" b="1" dirty="0" smtClean="0"/>
          </a:p>
          <a:p>
            <a:pPr>
              <a:buNone/>
            </a:pPr>
            <a:r>
              <a:rPr lang="it-IT" sz="2000" b="1" dirty="0" smtClean="0"/>
              <a:t>Contatti e </a:t>
            </a:r>
            <a:r>
              <a:rPr lang="it-IT" sz="2000" b="1" dirty="0" err="1" smtClean="0"/>
              <a:t>profilazione</a:t>
            </a:r>
            <a:endParaRPr lang="it-IT" sz="2000" b="1" dirty="0" smtClean="0"/>
          </a:p>
          <a:p>
            <a:pPr>
              <a:buNone/>
            </a:pPr>
            <a:endParaRPr lang="it-IT" sz="1000" dirty="0" smtClean="0"/>
          </a:p>
          <a:p>
            <a:r>
              <a:rPr lang="it-IT" sz="2000" dirty="0" smtClean="0"/>
              <a:t>I </a:t>
            </a:r>
            <a:r>
              <a:rPr lang="it-IT" sz="2000" dirty="0" err="1" smtClean="0"/>
              <a:t>Prospect</a:t>
            </a:r>
            <a:endParaRPr lang="it-IT" sz="2000" dirty="0" smtClean="0"/>
          </a:p>
          <a:p>
            <a:r>
              <a:rPr lang="it-IT" sz="2000" dirty="0" smtClean="0"/>
              <a:t>I Clienti</a:t>
            </a:r>
          </a:p>
          <a:p>
            <a:r>
              <a:rPr lang="it-IT" sz="2000" dirty="0" smtClean="0"/>
              <a:t>Le Divisioni (Business </a:t>
            </a:r>
            <a:r>
              <a:rPr lang="it-IT" sz="2000" dirty="0" err="1" smtClean="0"/>
              <a:t>Unit</a:t>
            </a:r>
            <a:r>
              <a:rPr lang="it-IT" sz="2000" dirty="0" smtClean="0"/>
              <a:t>) delle aziende</a:t>
            </a:r>
          </a:p>
          <a:p>
            <a:r>
              <a:rPr lang="it-IT" sz="2000" dirty="0" smtClean="0"/>
              <a:t>Le Persone</a:t>
            </a:r>
          </a:p>
          <a:p>
            <a:r>
              <a:rPr lang="it-IT" sz="2000" dirty="0" smtClean="0"/>
              <a:t>I Consulenti</a:t>
            </a:r>
          </a:p>
          <a:p>
            <a:r>
              <a:rPr lang="it-IT" sz="2000" dirty="0" smtClean="0"/>
              <a:t>Gli Agenti</a:t>
            </a:r>
          </a:p>
          <a:p>
            <a:r>
              <a:rPr lang="it-IT" sz="2000" dirty="0" smtClean="0"/>
              <a:t>I Collaboratori</a:t>
            </a:r>
          </a:p>
          <a:p>
            <a:r>
              <a:rPr lang="it-IT" sz="2000" dirty="0" smtClean="0"/>
              <a:t>…</a:t>
            </a:r>
            <a:endParaRPr lang="it-IT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214422"/>
            <a:ext cx="401704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Come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pianificare</a:t>
            </a:r>
            <a:r>
              <a:rPr lang="it-IT" sz="2400" dirty="0" smtClean="0">
                <a:latin typeface="Trebuchet MS" pitchFamily="34" charset="0"/>
              </a:rPr>
              <a:t> 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monitorare</a:t>
            </a:r>
            <a:r>
              <a:rPr lang="it-IT" sz="2400" dirty="0" smtClean="0">
                <a:latin typeface="Trebuchet MS" pitchFamily="34" charset="0"/>
              </a:rPr>
              <a:t> le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attività marketing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912813" y="1371600"/>
            <a:ext cx="4516443" cy="47244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it-IT" sz="2000" b="1" dirty="0" smtClean="0"/>
              <a:t>Processi </a:t>
            </a:r>
          </a:p>
          <a:p>
            <a:pPr>
              <a:lnSpc>
                <a:spcPct val="90000"/>
              </a:lnSpc>
            </a:pPr>
            <a:r>
              <a:rPr lang="it-IT" sz="2000" dirty="0" smtClean="0"/>
              <a:t>Un </a:t>
            </a:r>
            <a:r>
              <a:rPr lang="it-IT" sz="2000" b="1" dirty="0"/>
              <a:t>processo</a:t>
            </a:r>
            <a:r>
              <a:rPr lang="it-IT" sz="2000" dirty="0"/>
              <a:t> è costituito da una serie di </a:t>
            </a:r>
            <a:r>
              <a:rPr lang="it-IT" sz="2000" b="1" dirty="0" smtClean="0"/>
              <a:t>eventi </a:t>
            </a:r>
            <a:endParaRPr lang="it-IT" sz="2000" b="1" dirty="0"/>
          </a:p>
          <a:p>
            <a:pPr>
              <a:lnSpc>
                <a:spcPct val="90000"/>
              </a:lnSpc>
            </a:pPr>
            <a:r>
              <a:rPr lang="it-IT" sz="2000" dirty="0"/>
              <a:t>Un unico processo può coinvolgere diversi </a:t>
            </a:r>
            <a:r>
              <a:rPr lang="it-IT" sz="2000" b="1" dirty="0"/>
              <a:t>ruoli</a:t>
            </a:r>
            <a:r>
              <a:rPr lang="it-IT" sz="2000" dirty="0"/>
              <a:t> (persone) aziendali</a:t>
            </a:r>
          </a:p>
          <a:p>
            <a:pPr>
              <a:lnSpc>
                <a:spcPct val="90000"/>
              </a:lnSpc>
            </a:pPr>
            <a:r>
              <a:rPr lang="it-IT" sz="2000" dirty="0"/>
              <a:t>Gli </a:t>
            </a:r>
            <a:r>
              <a:rPr lang="it-IT" sz="2000" b="1" dirty="0"/>
              <a:t>eventi</a:t>
            </a:r>
            <a:r>
              <a:rPr lang="it-IT" sz="2000" dirty="0"/>
              <a:t> vengono tracciati per permettere agli interessati di</a:t>
            </a:r>
            <a:r>
              <a:rPr lang="it-IT" sz="2000" dirty="0" smtClean="0"/>
              <a:t>:</a:t>
            </a:r>
            <a:endParaRPr lang="it-IT" sz="2000" dirty="0"/>
          </a:p>
        </p:txBody>
      </p:sp>
      <p:sp>
        <p:nvSpPr>
          <p:cNvPr id="9" name="Rettangolo 8"/>
          <p:cNvSpPr/>
          <p:nvPr/>
        </p:nvSpPr>
        <p:spPr>
          <a:xfrm>
            <a:off x="857224" y="4137830"/>
            <a:ext cx="6572280" cy="1934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3900" lvl="1" indent="-381000" eaLnBrk="0" hangingPunct="0">
              <a:lnSpc>
                <a:spcPct val="90000"/>
              </a:lnSpc>
              <a:spcBef>
                <a:spcPct val="25000"/>
              </a:spcBef>
              <a:buClr>
                <a:srgbClr val="0768A9"/>
              </a:buClr>
              <a:buFontTx/>
              <a:buChar char="—"/>
            </a:pPr>
            <a:r>
              <a:rPr lang="it-IT" kern="0" baseline="0" dirty="0" smtClean="0">
                <a:solidFill>
                  <a:srgbClr val="474747"/>
                </a:solidFill>
                <a:latin typeface="Verdana"/>
              </a:rPr>
              <a:t>Condividere le notizie utili</a:t>
            </a:r>
          </a:p>
          <a:p>
            <a:pPr marL="723900" lvl="1" indent="-381000" eaLnBrk="0" hangingPunct="0">
              <a:lnSpc>
                <a:spcPct val="90000"/>
              </a:lnSpc>
              <a:spcBef>
                <a:spcPct val="25000"/>
              </a:spcBef>
              <a:buClr>
                <a:srgbClr val="0768A9"/>
              </a:buClr>
              <a:buFontTx/>
              <a:buChar char="—"/>
            </a:pPr>
            <a:r>
              <a:rPr lang="it-IT" kern="0" baseline="0" dirty="0" smtClean="0">
                <a:solidFill>
                  <a:srgbClr val="474747"/>
                </a:solidFill>
                <a:latin typeface="Verdana"/>
              </a:rPr>
              <a:t>Conoscere lo stato di avanzamento del processo</a:t>
            </a:r>
          </a:p>
          <a:p>
            <a:pPr marL="723900" lvl="1" indent="-381000" eaLnBrk="0" hangingPunct="0">
              <a:lnSpc>
                <a:spcPct val="90000"/>
              </a:lnSpc>
              <a:spcBef>
                <a:spcPct val="25000"/>
              </a:spcBef>
              <a:buClr>
                <a:srgbClr val="0768A9"/>
              </a:buClr>
              <a:buFontTx/>
              <a:buChar char="—"/>
            </a:pPr>
            <a:r>
              <a:rPr lang="it-IT" kern="0" baseline="0" dirty="0" smtClean="0">
                <a:solidFill>
                  <a:srgbClr val="474747"/>
                </a:solidFill>
                <a:latin typeface="Verdana"/>
              </a:rPr>
              <a:t>Verificare il percorso fin qui svolto</a:t>
            </a:r>
          </a:p>
          <a:p>
            <a:pPr marL="723900" lvl="1" indent="-381000" eaLnBrk="0" hangingPunct="0">
              <a:lnSpc>
                <a:spcPct val="90000"/>
              </a:lnSpc>
              <a:spcBef>
                <a:spcPct val="25000"/>
              </a:spcBef>
              <a:buClr>
                <a:srgbClr val="0768A9"/>
              </a:buClr>
              <a:buFontTx/>
              <a:buChar char="—"/>
            </a:pPr>
            <a:r>
              <a:rPr lang="it-IT" kern="0" baseline="0" dirty="0" smtClean="0">
                <a:solidFill>
                  <a:srgbClr val="474747"/>
                </a:solidFill>
                <a:latin typeface="Verdana"/>
              </a:rPr>
              <a:t>Rintracciare agevolmente i dati di interesse</a:t>
            </a:r>
          </a:p>
          <a:p>
            <a:pPr marL="723900" lvl="1" indent="-381000" eaLnBrk="0" hangingPunct="0">
              <a:lnSpc>
                <a:spcPct val="90000"/>
              </a:lnSpc>
              <a:spcBef>
                <a:spcPct val="25000"/>
              </a:spcBef>
              <a:buClr>
                <a:srgbClr val="0768A9"/>
              </a:buClr>
              <a:buFontTx/>
              <a:buChar char="—"/>
            </a:pPr>
            <a:r>
              <a:rPr lang="it-IT" kern="0" baseline="0" dirty="0" smtClean="0">
                <a:solidFill>
                  <a:srgbClr val="474747"/>
                </a:solidFill>
                <a:latin typeface="Verdana"/>
              </a:rPr>
              <a:t>Analizzare dati aggregati</a:t>
            </a:r>
          </a:p>
          <a:p>
            <a:pPr marL="723900" lvl="1" indent="-381000" eaLnBrk="0" hangingPunct="0">
              <a:lnSpc>
                <a:spcPct val="90000"/>
              </a:lnSpc>
              <a:spcBef>
                <a:spcPct val="25000"/>
              </a:spcBef>
              <a:buClr>
                <a:srgbClr val="0768A9"/>
              </a:buClr>
              <a:buFontTx/>
              <a:buChar char="—"/>
            </a:pPr>
            <a:r>
              <a:rPr lang="it-IT" u="sng" kern="0" baseline="0" dirty="0" smtClean="0">
                <a:solidFill>
                  <a:srgbClr val="474747"/>
                </a:solidFill>
                <a:latin typeface="Verdana"/>
              </a:rPr>
              <a:t>Imparare dall’esperienza!</a:t>
            </a:r>
            <a:endParaRPr lang="it-IT" u="sng" kern="0" baseline="0" dirty="0">
              <a:solidFill>
                <a:srgbClr val="474747"/>
              </a:solidFill>
              <a:latin typeface="Verdana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214422"/>
            <a:ext cx="401704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Come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pianificare</a:t>
            </a:r>
            <a:r>
              <a:rPr lang="it-IT" sz="2400" dirty="0" smtClean="0">
                <a:latin typeface="Trebuchet MS" pitchFamily="34" charset="0"/>
              </a:rPr>
              <a:t> 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monitorare</a:t>
            </a:r>
            <a:r>
              <a:rPr lang="it-IT" sz="2400" dirty="0" smtClean="0">
                <a:latin typeface="Trebuchet MS" pitchFamily="34" charset="0"/>
              </a:rPr>
              <a:t> le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attività marketing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2050" name="Immagine 1" descr="cid:image001.png@01CCD9BA.C7F88840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936103" y="1080120"/>
            <a:ext cx="8172401" cy="5109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Come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pianificare</a:t>
            </a:r>
            <a:r>
              <a:rPr lang="it-IT" sz="2400" dirty="0" smtClean="0">
                <a:latin typeface="Trebuchet MS" pitchFamily="34" charset="0"/>
              </a:rPr>
              <a:t> 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monitorare</a:t>
            </a:r>
            <a:r>
              <a:rPr lang="it-IT" sz="2400" dirty="0" smtClean="0">
                <a:latin typeface="Trebuchet MS" pitchFamily="34" charset="0"/>
              </a:rPr>
              <a:t> le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attività marketing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3074" name="Immagine 1" descr="cid:image001.png@01CCD9B9.F29B8F80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971600" y="1072985"/>
            <a:ext cx="8136904" cy="509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Azienda </a:t>
            </a:r>
            <a:r>
              <a:rPr lang="it-IT" b="1" dirty="0" smtClean="0"/>
              <a:t>Mach 3 Marketing </a:t>
            </a:r>
            <a:r>
              <a:rPr lang="it-IT" dirty="0" smtClean="0"/>
              <a:t>– Novara</a:t>
            </a:r>
          </a:p>
          <a:p>
            <a:endParaRPr lang="it-IT" dirty="0" smtClean="0"/>
          </a:p>
          <a:p>
            <a:r>
              <a:rPr lang="it-IT" dirty="0" smtClean="0"/>
              <a:t>Testimonial: Manuel </a:t>
            </a:r>
            <a:r>
              <a:rPr lang="it-IT" dirty="0" err="1" smtClean="0"/>
              <a:t>Fruianu</a:t>
            </a: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3074" name="Immagine 1" descr="def_logo_player_4_1.gif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84984"/>
            <a:ext cx="374441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Come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pianificare</a:t>
            </a:r>
            <a:r>
              <a:rPr lang="it-IT" sz="2400" dirty="0" smtClean="0">
                <a:latin typeface="Trebuchet MS" pitchFamily="34" charset="0"/>
              </a:rPr>
              <a:t> 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monitorare</a:t>
            </a:r>
            <a:r>
              <a:rPr lang="it-IT" sz="2400" dirty="0" smtClean="0">
                <a:latin typeface="Trebuchet MS" pitchFamily="34" charset="0"/>
              </a:rPr>
              <a:t> le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attività marketing</a:t>
            </a:r>
            <a:endParaRPr lang="it-IT" sz="2400" dirty="0"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86314" y="1389205"/>
            <a:ext cx="2255835" cy="1570303"/>
          </a:xfrm>
          <a:solidFill>
            <a:schemeClr val="bg1"/>
          </a:solidFill>
        </p:spPr>
        <p:txBody>
          <a:bodyPr lIns="92075" tIns="46038" rIns="92075" bIns="46038"/>
          <a:lstStyle/>
          <a:p>
            <a:pPr algn="ctr" eaLnBrk="1" hangingPunct="1"/>
            <a:r>
              <a:rPr lang="it-IT" sz="2400" b="1" dirty="0" smtClean="0"/>
              <a:t>Quando la conoscenza fa la differenza</a:t>
            </a:r>
            <a:endParaRPr lang="it-IT" sz="2400" b="1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076056" y="5589240"/>
            <a:ext cx="21605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t-IT" b="1" i="1" dirty="0" smtClean="0">
                <a:solidFill>
                  <a:schemeClr val="bg1"/>
                </a:solidFill>
                <a:latin typeface="Trebuchet MS" pitchFamily="34" charset="0"/>
              </a:rPr>
              <a:t>25 gennaio 2012</a:t>
            </a:r>
            <a:endParaRPr lang="it-IT" b="1" i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823027" y="3286124"/>
            <a:ext cx="2286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La Business Intelligence a misura di imprenditore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Come pianificare e monitorare le attività marketing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Come far fruttare la tesoreria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Gli  indicatori chiave nella gestione delle risorse umane</a:t>
            </a:r>
            <a:endParaRPr lang="it-IT" sz="1400" b="1" baseline="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Tesoreria</a:t>
            </a:r>
            <a:r>
              <a:rPr lang="it-IT" sz="2400" dirty="0" smtClean="0">
                <a:latin typeface="Trebuchet MS" pitchFamily="34" charset="0"/>
              </a:rPr>
              <a:t> – gli obiettivi 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graphicFrame>
        <p:nvGraphicFramePr>
          <p:cNvPr id="8" name="Segnaposto contenuto 5"/>
          <p:cNvGraphicFramePr>
            <a:graphicFrameLocks noGrp="1"/>
          </p:cNvGraphicFramePr>
          <p:nvPr>
            <p:ph idx="1"/>
          </p:nvPr>
        </p:nvGraphicFramePr>
        <p:xfrm>
          <a:off x="912813" y="1371600"/>
          <a:ext cx="7953375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Picture 25" descr="ban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1672" y="2000672"/>
            <a:ext cx="1828800" cy="146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123728" y="1988840"/>
            <a:ext cx="12954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400" b="1" kern="0" dirty="0">
                <a:solidFill>
                  <a:prstClr val="black">
                    <a:lumMod val="85000"/>
                    <a:lumOff val="15000"/>
                  </a:prstClr>
                </a:solidFill>
              </a:rPr>
              <a:t>Distinta portafoglio</a:t>
            </a: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2199928" y="2750840"/>
            <a:ext cx="12954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b="1" kern="0" dirty="0">
                <a:solidFill>
                  <a:prstClr val="black">
                    <a:lumMod val="85000"/>
                    <a:lumOff val="15000"/>
                  </a:prstClr>
                </a:solidFill>
              </a:rPr>
              <a:t>Distinta di pagamento</a:t>
            </a:r>
          </a:p>
        </p:txBody>
      </p:sp>
      <p:sp>
        <p:nvSpPr>
          <p:cNvPr id="8" name="WordArt 22"/>
          <p:cNvSpPr>
            <a:spLocks noChangeArrowheads="1" noChangeShapeType="1" noTextEdit="1"/>
          </p:cNvSpPr>
          <p:nvPr/>
        </p:nvSpPr>
        <p:spPr bwMode="auto">
          <a:xfrm>
            <a:off x="785786" y="1136714"/>
            <a:ext cx="1872208" cy="792088"/>
          </a:xfrm>
          <a:prstGeom prst="rect">
            <a:avLst/>
          </a:prstGeom>
        </p:spPr>
        <p:txBody>
          <a:bodyPr wrap="none" numCol="1" fromWordArt="1">
            <a:prstTxWarp prst="textFadeUp">
              <a:avLst>
                <a:gd name="adj" fmla="val 9991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600" b="1" kern="10" spc="50" dirty="0">
                <a:ln w="11430"/>
                <a:gradFill>
                  <a:gsLst>
                    <a:gs pos="25000">
                      <a:srgbClr val="A5644E">
                        <a:satMod val="155000"/>
                      </a:srgbClr>
                    </a:gs>
                    <a:gs pos="100000">
                      <a:srgbClr val="A5644E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</a:rPr>
              <a:t>Azienda</a:t>
            </a:r>
          </a:p>
        </p:txBody>
      </p:sp>
      <p:sp>
        <p:nvSpPr>
          <p:cNvPr id="9" name="WordArt 23"/>
          <p:cNvSpPr>
            <a:spLocks noChangeArrowheads="1" noChangeShapeType="1" noTextEdit="1"/>
          </p:cNvSpPr>
          <p:nvPr/>
        </p:nvSpPr>
        <p:spPr bwMode="auto">
          <a:xfrm>
            <a:off x="7000892" y="1159732"/>
            <a:ext cx="1872000" cy="69763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600" b="1" kern="10" spc="50" dirty="0">
                <a:ln w="11430"/>
                <a:gradFill>
                  <a:gsLst>
                    <a:gs pos="25000">
                      <a:srgbClr val="A5644E">
                        <a:satMod val="155000"/>
                      </a:srgbClr>
                    </a:gs>
                    <a:gs pos="100000">
                      <a:srgbClr val="A5644E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/>
              </a:rPr>
              <a:t>Banca</a:t>
            </a:r>
          </a:p>
        </p:txBody>
      </p:sp>
      <p:pic>
        <p:nvPicPr>
          <p:cNvPr id="10" name="Picture 24" descr="azien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046736"/>
            <a:ext cx="1252750" cy="1668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22" name="Connettore 7 21"/>
          <p:cNvCxnSpPr/>
          <p:nvPr/>
        </p:nvCxnSpPr>
        <p:spPr>
          <a:xfrm rot="16200000" flipV="1">
            <a:off x="2872457" y="2237706"/>
            <a:ext cx="76200" cy="3195637"/>
          </a:xfrm>
          <a:prstGeom prst="curvedConnector3">
            <a:avLst>
              <a:gd name="adj1" fmla="val -1580955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1700064" y="4161657"/>
            <a:ext cx="2088232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600" b="1" kern="0" dirty="0">
                <a:solidFill>
                  <a:prstClr val="black">
                    <a:lumMod val="85000"/>
                    <a:lumOff val="15000"/>
                  </a:prstClr>
                </a:solidFill>
              </a:rPr>
              <a:t>Movimenti bancari riconciliati</a:t>
            </a: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5660504" y="4089649"/>
            <a:ext cx="2088232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1600" b="1" kern="0" dirty="0">
                <a:solidFill>
                  <a:prstClr val="black">
                    <a:lumMod val="85000"/>
                    <a:lumOff val="15000"/>
                  </a:prstClr>
                </a:solidFill>
              </a:rPr>
              <a:t>Movimenti di iniziativa bancaria</a:t>
            </a:r>
          </a:p>
        </p:txBody>
      </p:sp>
      <p:cxnSp>
        <p:nvCxnSpPr>
          <p:cNvPr id="26" name="Connettore 7 25"/>
          <p:cNvCxnSpPr/>
          <p:nvPr/>
        </p:nvCxnSpPr>
        <p:spPr>
          <a:xfrm rot="16200000" flipV="1">
            <a:off x="6616873" y="2241899"/>
            <a:ext cx="76200" cy="3195637"/>
          </a:xfrm>
          <a:prstGeom prst="curvedConnector3">
            <a:avLst>
              <a:gd name="adj1" fmla="val -1580955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5752" y="1693540"/>
            <a:ext cx="2184400" cy="2095500"/>
          </a:xfrm>
          <a:prstGeom prst="rect">
            <a:avLst/>
          </a:prstGeom>
          <a:noFill/>
          <a:ln w="12700">
            <a:solidFill>
              <a:schemeClr val="bg2">
                <a:lumMod val="75000"/>
                <a:lumOff val="25000"/>
              </a:schemeClr>
            </a:solidFill>
            <a:miter lim="800000"/>
            <a:headEnd/>
            <a:tailEnd/>
          </a:ln>
        </p:spPr>
      </p:pic>
      <p:sp>
        <p:nvSpPr>
          <p:cNvPr id="17" name="Callout con freccia in su 16"/>
          <p:cNvSpPr/>
          <p:nvPr/>
        </p:nvSpPr>
        <p:spPr bwMode="auto">
          <a:xfrm>
            <a:off x="2490711" y="4641458"/>
            <a:ext cx="4286280" cy="1428760"/>
          </a:xfrm>
          <a:prstGeom prst="upArrowCallout">
            <a:avLst/>
          </a:prstGeom>
          <a:solidFill>
            <a:schemeClr val="bg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2571736" y="5178237"/>
            <a:ext cx="4286280" cy="928694"/>
          </a:xfrm>
        </p:spPr>
        <p:txBody>
          <a:bodyPr/>
          <a:lstStyle/>
          <a:p>
            <a:pPr>
              <a:buNone/>
              <a:defRPr/>
            </a:pPr>
            <a:r>
              <a:rPr lang="it-IT" sz="1100" b="1" dirty="0" smtClean="0">
                <a:solidFill>
                  <a:schemeClr val="tx1"/>
                </a:solidFill>
              </a:rPr>
              <a:t>Pagamenti effettuati direttamente in Tesoreria</a:t>
            </a:r>
          </a:p>
          <a:p>
            <a:pPr>
              <a:buClrTx/>
              <a:buSzPct val="100000"/>
              <a:buFont typeface="Wingdings" pitchFamily="2" charset="2"/>
              <a:buChar char="q"/>
              <a:defRPr/>
            </a:pPr>
            <a:r>
              <a:rPr lang="it-IT" sz="1100" b="1" dirty="0" smtClean="0">
                <a:solidFill>
                  <a:schemeClr val="tx1"/>
                </a:solidFill>
              </a:rPr>
              <a:t>pagamenti e finanziamenti</a:t>
            </a:r>
          </a:p>
          <a:p>
            <a:pPr>
              <a:buClrTx/>
              <a:buSzPct val="100000"/>
              <a:buFont typeface="Wingdings" pitchFamily="2" charset="2"/>
              <a:buChar char="q"/>
              <a:defRPr/>
            </a:pPr>
            <a:r>
              <a:rPr lang="it-IT" sz="1100" b="1" dirty="0" err="1" smtClean="0">
                <a:solidFill>
                  <a:schemeClr val="tx1"/>
                </a:solidFill>
              </a:rPr>
              <a:t>girofondi</a:t>
            </a:r>
            <a:endParaRPr lang="it-IT" sz="1100" dirty="0">
              <a:solidFill>
                <a:schemeClr val="tx1"/>
              </a:solidFill>
            </a:endParaRPr>
          </a:p>
        </p:txBody>
      </p:sp>
      <p:sp>
        <p:nvSpPr>
          <p:cNvPr id="30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Tesoreria</a:t>
            </a:r>
            <a:r>
              <a:rPr lang="it-IT" sz="2400" dirty="0" smtClean="0">
                <a:latin typeface="Trebuchet MS" pitchFamily="34" charset="0"/>
              </a:rPr>
              <a:t> – gli obiettivi </a:t>
            </a:r>
            <a:endParaRPr lang="it-IT" sz="2400" dirty="0"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Tesoreria</a:t>
            </a:r>
            <a:r>
              <a:rPr lang="it-IT" sz="2400" dirty="0" smtClean="0">
                <a:latin typeface="Trebuchet MS" pitchFamily="34" charset="0"/>
              </a:rPr>
              <a:t> - i vantaggi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7" name="Segnaposto contenuto 5"/>
          <p:cNvGraphicFramePr>
            <a:graphicFrameLocks/>
          </p:cNvGraphicFramePr>
          <p:nvPr/>
        </p:nvGraphicFramePr>
        <p:xfrm>
          <a:off x="720080" y="1124744"/>
          <a:ext cx="8281076" cy="5018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t="23086"/>
          <a:stretch>
            <a:fillRect/>
          </a:stretch>
        </p:blipFill>
        <p:spPr bwMode="auto">
          <a:xfrm>
            <a:off x="1500166" y="1214422"/>
            <a:ext cx="6643734" cy="48513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r>
              <a:rPr lang="it-IT" sz="2400" b="1" dirty="0" smtClean="0">
                <a:solidFill>
                  <a:schemeClr val="bg2"/>
                </a:solidFill>
                <a:latin typeface="Trebuchet MS" pitchFamily="34" charset="0"/>
                <a:ea typeface="Verdana" pitchFamily="34" charset="0"/>
                <a:cs typeface="Verdana" pitchFamily="34" charset="0"/>
              </a:rPr>
              <a:t>I mercati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Come far fruttare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tesoreria</a:t>
            </a:r>
            <a:endParaRPr lang="it-IT" sz="24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Azienda: </a:t>
            </a:r>
            <a:r>
              <a:rPr lang="it-IT" b="1" dirty="0" smtClean="0"/>
              <a:t>Demo</a:t>
            </a:r>
            <a:r>
              <a:rPr lang="it-IT" dirty="0" smtClean="0"/>
              <a:t> Spa – Casale Monferrato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Testimonial: Francesco Rudello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pPr>
              <a:buNone/>
            </a:pP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6" name="Immagine 5" descr="logo_finmanag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4509" y="3728705"/>
            <a:ext cx="2317931" cy="16445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86314" y="1389205"/>
            <a:ext cx="2255835" cy="1570303"/>
          </a:xfrm>
          <a:solidFill>
            <a:schemeClr val="bg1"/>
          </a:solidFill>
        </p:spPr>
        <p:txBody>
          <a:bodyPr lIns="92075" tIns="46038" rIns="92075" bIns="46038"/>
          <a:lstStyle/>
          <a:p>
            <a:pPr algn="ctr" eaLnBrk="1" hangingPunct="1"/>
            <a:r>
              <a:rPr lang="it-IT" sz="2400" b="1" dirty="0" smtClean="0"/>
              <a:t>Quando la conoscenza fa la differenza</a:t>
            </a:r>
            <a:endParaRPr lang="it-IT" sz="2400" b="1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076056" y="5589240"/>
            <a:ext cx="21605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t-IT" b="1" i="1" dirty="0" smtClean="0">
                <a:solidFill>
                  <a:schemeClr val="bg1"/>
                </a:solidFill>
                <a:latin typeface="Trebuchet MS" pitchFamily="34" charset="0"/>
              </a:rPr>
              <a:t>25 gennaio 2012</a:t>
            </a:r>
            <a:endParaRPr lang="it-IT" b="1" i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823027" y="3286124"/>
            <a:ext cx="2286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La Business Intelligence a misura di imprenditore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Come pianificare e monitorare le attività marketing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accent5">
                    <a:lumMod val="50000"/>
                  </a:schemeClr>
                </a:solidFill>
              </a:rPr>
              <a:t>Come far fruttare la tesoreria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Gli  indicatori chiave nella gestione delle risorse umane</a:t>
            </a:r>
            <a:endParaRPr lang="it-IT" sz="1400" b="1" baseline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Fattori</a:t>
            </a:r>
            <a:r>
              <a:rPr lang="it-IT" sz="2400" dirty="0" smtClean="0">
                <a:latin typeface="Trebuchet MS" pitchFamily="34" charset="0"/>
              </a:rPr>
              <a:t> di influenza 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lvl="0" indent="-358775"/>
            <a:r>
              <a:rPr lang="it-IT" sz="3200" dirty="0" smtClean="0"/>
              <a:t>Organizzazione del personale</a:t>
            </a:r>
          </a:p>
          <a:p>
            <a:pPr marL="358775" lvl="0" indent="-358775"/>
            <a:r>
              <a:rPr lang="it-IT" sz="3200" dirty="0" smtClean="0"/>
              <a:t>Gestione del personale</a:t>
            </a:r>
          </a:p>
          <a:p>
            <a:pPr marL="358775" lvl="0" indent="-358775"/>
            <a:r>
              <a:rPr lang="it-IT" sz="3200" dirty="0" smtClean="0"/>
              <a:t>Gestione del flusso informativo relativo tra le funzioni aziendali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Organizzazione</a:t>
            </a:r>
            <a:endParaRPr lang="it-IT" sz="2400" b="1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Valutazione delle singole competenze </a:t>
            </a:r>
          </a:p>
          <a:p>
            <a:pPr lvl="0"/>
            <a:r>
              <a:rPr lang="it-IT" dirty="0" smtClean="0"/>
              <a:t>Job </a:t>
            </a:r>
            <a:r>
              <a:rPr lang="it-IT" dirty="0" err="1" smtClean="0"/>
              <a:t>description</a:t>
            </a:r>
            <a:endParaRPr lang="it-IT" dirty="0" smtClean="0"/>
          </a:p>
          <a:p>
            <a:pPr lvl="0"/>
            <a:r>
              <a:rPr lang="it-IT" dirty="0" smtClean="0"/>
              <a:t>Organizzazione (organigramma o </a:t>
            </a:r>
            <a:r>
              <a:rPr lang="it-IT" dirty="0" err="1" smtClean="0"/>
              <a:t>funzionigramma</a:t>
            </a:r>
            <a:r>
              <a:rPr lang="it-IT" dirty="0" smtClean="0"/>
              <a:t>  o ruoli e competenze)</a:t>
            </a:r>
          </a:p>
          <a:p>
            <a:pPr lvl="0"/>
            <a:r>
              <a:rPr lang="it-IT" dirty="0" smtClean="0"/>
              <a:t>Sviluppo delle competenze tramite l’identificazione del fabbisogno formativo individuale</a:t>
            </a:r>
          </a:p>
          <a:p>
            <a:pPr lvl="0"/>
            <a:r>
              <a:rPr lang="it-IT" dirty="0" smtClean="0"/>
              <a:t>Determinazione delle necessità formative in base alla mansione</a:t>
            </a:r>
          </a:p>
          <a:p>
            <a:pPr lvl="0"/>
            <a:r>
              <a:rPr lang="it-IT" dirty="0" smtClean="0"/>
              <a:t>Gestione del fabbisogno formativo e della formazione</a:t>
            </a:r>
          </a:p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Gestione</a:t>
            </a:r>
            <a:r>
              <a:rPr lang="it-IT" sz="2400" dirty="0" smtClean="0">
                <a:latin typeface="Trebuchet MS" pitchFamily="34" charset="0"/>
              </a:rPr>
              <a:t> del Personale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Analisi del fabbisogno di personale</a:t>
            </a:r>
          </a:p>
          <a:p>
            <a:pPr lvl="0"/>
            <a:r>
              <a:rPr lang="it-IT" dirty="0" smtClean="0"/>
              <a:t>La progettazione della selezione</a:t>
            </a:r>
          </a:p>
          <a:p>
            <a:pPr lvl="0"/>
            <a:r>
              <a:rPr lang="it-IT" dirty="0" smtClean="0"/>
              <a:t>La valutazione dei candidati</a:t>
            </a:r>
          </a:p>
          <a:p>
            <a:pPr lvl="0"/>
            <a:r>
              <a:rPr lang="it-IT" dirty="0" smtClean="0"/>
              <a:t>Il reclutamento</a:t>
            </a:r>
          </a:p>
          <a:p>
            <a:pPr lvl="0"/>
            <a:r>
              <a:rPr lang="it-IT" dirty="0" smtClean="0"/>
              <a:t>La valutazione del processo di inserimento</a:t>
            </a:r>
          </a:p>
          <a:p>
            <a:pPr lvl="0"/>
            <a:r>
              <a:rPr lang="it-IT" dirty="0" smtClean="0">
                <a:solidFill>
                  <a:schemeClr val="accent1"/>
                </a:solidFill>
              </a:rPr>
              <a:t>Consuntivazione e budget del personale</a:t>
            </a:r>
          </a:p>
          <a:p>
            <a:pPr lvl="0"/>
            <a:r>
              <a:rPr lang="it-IT" dirty="0" smtClean="0"/>
              <a:t>Collegamento tra costi del personale e BI aziendale</a:t>
            </a:r>
          </a:p>
          <a:p>
            <a:pPr lvl="0"/>
            <a:r>
              <a:rPr lang="it-IT" dirty="0" smtClean="0"/>
              <a:t>Analisi e valutazione dei costi </a:t>
            </a:r>
          </a:p>
          <a:p>
            <a:pPr lvl="0"/>
            <a:r>
              <a:rPr lang="it-IT" dirty="0" smtClean="0"/>
              <a:t>Gestione degli obiettivi</a:t>
            </a:r>
          </a:p>
          <a:p>
            <a:pPr lvl="0"/>
            <a:r>
              <a:rPr lang="it-IT" dirty="0" smtClean="0"/>
              <a:t>Politiche retributive e di incentivo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Quindi</a:t>
            </a:r>
            <a:r>
              <a:rPr lang="it-IT" sz="2400" dirty="0" smtClean="0">
                <a:latin typeface="Trebuchet MS" pitchFamily="34" charset="0"/>
              </a:rPr>
              <a:t>?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it-IT" sz="2800" b="1" dirty="0" smtClean="0"/>
              <a:t>Organizzazione e gestione del personale </a:t>
            </a:r>
          </a:p>
          <a:p>
            <a:pPr algn="ctr">
              <a:buNone/>
            </a:pPr>
            <a:r>
              <a:rPr lang="it-IT" sz="2800" b="1" dirty="0" smtClean="0"/>
              <a:t>=</a:t>
            </a:r>
          </a:p>
          <a:p>
            <a:pPr algn="ctr">
              <a:buNone/>
            </a:pPr>
            <a:r>
              <a:rPr lang="it-IT" sz="2800" b="1" dirty="0" smtClean="0"/>
              <a:t>gestione di una risorsa</a:t>
            </a:r>
          </a:p>
          <a:p>
            <a:pPr algn="ctr">
              <a:buNone/>
            </a:pPr>
            <a:r>
              <a:rPr lang="it-IT" sz="2400" b="1" dirty="0" smtClean="0">
                <a:solidFill>
                  <a:schemeClr val="accent1"/>
                </a:solidFill>
              </a:rPr>
              <a:t>L’unica risorsa che non si immagazzina, </a:t>
            </a:r>
          </a:p>
          <a:p>
            <a:pPr algn="ctr">
              <a:buNone/>
            </a:pPr>
            <a:r>
              <a:rPr lang="it-IT" sz="2400" b="1" dirty="0" smtClean="0">
                <a:solidFill>
                  <a:schemeClr val="accent1"/>
                </a:solidFill>
              </a:rPr>
              <a:t>che può imparare dai propri errori, </a:t>
            </a:r>
          </a:p>
          <a:p>
            <a:pPr algn="ctr">
              <a:buNone/>
            </a:pPr>
            <a:r>
              <a:rPr lang="it-IT" sz="2400" b="1" dirty="0" smtClean="0">
                <a:solidFill>
                  <a:schemeClr val="accent1"/>
                </a:solidFill>
              </a:rPr>
              <a:t>che può crescere professionalmente</a:t>
            </a:r>
          </a:p>
          <a:p>
            <a:pPr algn="ctr">
              <a:buNone/>
            </a:pPr>
            <a:r>
              <a:rPr lang="it-IT" sz="2800" b="1" dirty="0" smtClean="0"/>
              <a:t>“La Risorsa per eccellenza”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Gestione</a:t>
            </a:r>
            <a:r>
              <a:rPr lang="it-IT" sz="2400" dirty="0" smtClean="0">
                <a:latin typeface="Trebuchet MS" pitchFamily="34" charset="0"/>
              </a:rPr>
              <a:t> del flusso informativo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Completezza delle informazioni</a:t>
            </a:r>
          </a:p>
          <a:p>
            <a:pPr lvl="0"/>
            <a:r>
              <a:rPr lang="it-IT" dirty="0" smtClean="0"/>
              <a:t>Alla profondità storica delle informazioni</a:t>
            </a:r>
          </a:p>
          <a:p>
            <a:pPr lvl="0"/>
            <a:r>
              <a:rPr lang="it-IT" dirty="0" smtClean="0"/>
              <a:t>Libertà di analisi dei dati in relazione alla funzione</a:t>
            </a:r>
          </a:p>
          <a:p>
            <a:pPr lvl="0"/>
            <a:r>
              <a:rPr lang="it-IT" dirty="0" smtClean="0"/>
              <a:t>Suddivisione delle visibilità per funzione/competenza.</a:t>
            </a:r>
          </a:p>
          <a:p>
            <a:pPr lvl="0"/>
            <a:r>
              <a:rPr lang="it-IT" dirty="0" smtClean="0"/>
              <a:t>Trasparenza da e verso altri strumenti di BI aziendale.</a:t>
            </a:r>
          </a:p>
          <a:p>
            <a:pPr lvl="0"/>
            <a:r>
              <a:rPr lang="it-IT" dirty="0" smtClean="0"/>
              <a:t>Obiettivi chiari e definiti</a:t>
            </a:r>
          </a:p>
          <a:p>
            <a:pPr algn="ctr">
              <a:buNone/>
            </a:pPr>
            <a:endParaRPr lang="it-IT" sz="2800" b="1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Fattori</a:t>
            </a:r>
            <a:r>
              <a:rPr lang="it-IT" sz="2400" dirty="0" smtClean="0">
                <a:latin typeface="Trebuchet MS" pitchFamily="34" charset="0"/>
              </a:rPr>
              <a:t> critici</a:t>
            </a:r>
            <a:endParaRPr lang="it-IT" sz="2400" dirty="0"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Possesso delle informazioni</a:t>
            </a:r>
          </a:p>
          <a:p>
            <a:pPr lvl="0"/>
            <a:r>
              <a:rPr lang="it-IT" dirty="0" smtClean="0"/>
              <a:t>Chiarezza di idee su come gestirle</a:t>
            </a:r>
          </a:p>
          <a:p>
            <a:pPr lvl="0"/>
            <a:r>
              <a:rPr lang="it-IT" dirty="0" smtClean="0"/>
              <a:t>Chiarezza di analisi sugli obiettivi da ottenere</a:t>
            </a:r>
          </a:p>
          <a:p>
            <a:pPr lvl="0"/>
            <a:r>
              <a:rPr lang="it-IT" dirty="0" smtClean="0"/>
              <a:t>Trasparenza verso il resto dell’azienda</a:t>
            </a:r>
          </a:p>
          <a:p>
            <a:pPr lvl="0"/>
            <a:r>
              <a:rPr lang="it-IT" dirty="0" smtClean="0"/>
              <a:t>Strumenti di comunicazione efficaci e duttili da e verso il resto dell’azienda</a:t>
            </a:r>
          </a:p>
          <a:p>
            <a:pPr lvl="0" algn="ctr">
              <a:buNone/>
            </a:pPr>
            <a:r>
              <a:rPr lang="it-IT" sz="2800" dirty="0" smtClean="0">
                <a:solidFill>
                  <a:schemeClr val="accent1"/>
                </a:solidFill>
              </a:rPr>
              <a:t>Piuttosto che darsi grandi obiettivi per poi ridimensionarli</a:t>
            </a:r>
          </a:p>
          <a:p>
            <a:pPr lvl="0" algn="ctr">
              <a:buNone/>
            </a:pPr>
            <a:r>
              <a:rPr lang="it-IT" sz="2800" dirty="0" smtClean="0">
                <a:solidFill>
                  <a:schemeClr val="accent1"/>
                </a:solidFill>
              </a:rPr>
              <a:t>meglio darsi obiettivi più modesti e da ampliare successivamente </a:t>
            </a:r>
          </a:p>
          <a:p>
            <a:pPr>
              <a:buNone/>
            </a:pPr>
            <a:r>
              <a:rPr lang="it-IT" sz="2400" dirty="0" smtClean="0"/>
              <a:t>   </a:t>
            </a:r>
          </a:p>
          <a:p>
            <a:pPr algn="ctr">
              <a:buNone/>
            </a:pPr>
            <a:endParaRPr lang="it-IT" sz="2800" b="1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Obiettivo dell’incontro </a:t>
            </a:r>
            <a:endParaRPr lang="it-IT" b="1" dirty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42910" y="1142984"/>
            <a:ext cx="8321578" cy="5000660"/>
          </a:xfrm>
        </p:spPr>
        <p:txBody>
          <a:bodyPr>
            <a:noAutofit/>
          </a:bodyPr>
          <a:lstStyle/>
          <a:p>
            <a:pPr marL="685800" lvl="2" indent="0" algn="ctr" eaLnBrk="1" hangingPunct="1">
              <a:buNone/>
            </a:pPr>
            <a:endParaRPr lang="it-IT" sz="3600" b="1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  <a:p>
            <a:pPr marL="685800" lvl="2" indent="0" algn="ctr" eaLnBrk="1" hangingPunct="1">
              <a:buNone/>
            </a:pPr>
            <a:r>
              <a:rPr lang="it-IT" sz="3600" b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Condividere  approcci e strumenti per  «fare economia»</a:t>
            </a:r>
          </a:p>
          <a:p>
            <a:pPr marL="685800" lvl="2" indent="0" eaLnBrk="1" hangingPunct="1">
              <a:buNone/>
            </a:pPr>
            <a:endParaRPr lang="it-IT" sz="2400" b="1" i="1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  <a:p>
            <a:pPr marL="685800" lvl="2" indent="0" eaLnBrk="1" hangingPunct="1">
              <a:buNone/>
            </a:pPr>
            <a:r>
              <a:rPr lang="it-IT" sz="2400" b="1" i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Ovvero</a:t>
            </a:r>
          </a:p>
          <a:p>
            <a:pPr marL="685800" lvl="2" indent="0" eaLnBrk="1" hangingPunct="1">
              <a:buNone/>
            </a:pPr>
            <a:r>
              <a:rPr lang="it-IT" sz="2400" b="1" i="1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Per  utilizzare </a:t>
            </a:r>
            <a:r>
              <a:rPr lang="it-IT" sz="2400" b="1" i="1" u="sng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razionalmente </a:t>
            </a:r>
            <a:r>
              <a:rPr lang="it-IT" sz="2400" b="1" i="1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i mezzi limitati che l’azienda ha a disposizione, </a:t>
            </a:r>
            <a:r>
              <a:rPr lang="it-IT" sz="2400" b="1" i="1" u="sng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in particolare il denaro, </a:t>
            </a:r>
            <a:r>
              <a:rPr lang="it-IT" sz="2400" b="1" i="1" dirty="0" smtClean="0">
                <a:solidFill>
                  <a:schemeClr val="accent1">
                    <a:lumMod val="75000"/>
                  </a:schemeClr>
                </a:solidFill>
                <a:latin typeface="Trebuchet MS" pitchFamily="34" charset="0"/>
              </a:rPr>
              <a:t>  per ottenere il massimo vantaggio con il minimo sacrificio </a:t>
            </a:r>
          </a:p>
          <a:p>
            <a:pPr marL="685800" lvl="2" indent="0" eaLnBrk="1" hangingPunct="1">
              <a:buNone/>
            </a:pPr>
            <a:r>
              <a:rPr lang="it-IT" sz="1800" b="1" i="1" dirty="0" smtClean="0">
                <a:solidFill>
                  <a:schemeClr val="accent2">
                    <a:lumMod val="75000"/>
                  </a:schemeClr>
                </a:solidFill>
                <a:latin typeface="Trebuchet MS" pitchFamily="34" charset="0"/>
              </a:rPr>
              <a:t>(Lemma/</a:t>
            </a:r>
            <a:r>
              <a:rPr lang="it-IT" sz="1800" b="1" i="1" dirty="0" err="1" smtClean="0">
                <a:solidFill>
                  <a:schemeClr val="accent2">
                    <a:lumMod val="75000"/>
                  </a:schemeClr>
                </a:solidFill>
                <a:latin typeface="Trebuchet MS" pitchFamily="34" charset="0"/>
              </a:rPr>
              <a:t>raieducational</a:t>
            </a:r>
            <a:r>
              <a:rPr lang="it-IT" sz="1800" b="1" i="1" dirty="0" smtClean="0">
                <a:solidFill>
                  <a:schemeClr val="accent2">
                    <a:lumMod val="75000"/>
                  </a:schemeClr>
                </a:solidFill>
                <a:latin typeface="Trebuchet MS" pitchFamily="34" charset="0"/>
              </a:rPr>
              <a:t>)</a:t>
            </a:r>
            <a:endParaRPr lang="it-IT" sz="1200" b="1" i="1" dirty="0" smtClean="0">
              <a:solidFill>
                <a:schemeClr val="accent2">
                  <a:lumMod val="75000"/>
                </a:schemeClr>
              </a:solidFill>
              <a:latin typeface="Trebuchet MS" pitchFamily="34" charset="0"/>
            </a:endParaRPr>
          </a:p>
          <a:p>
            <a:pPr marL="685800" lvl="2" indent="0" eaLnBrk="1" hangingPunct="1">
              <a:buNone/>
            </a:pPr>
            <a:endParaRPr lang="it-IT" sz="2400" b="1" i="1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  <a:p>
            <a:pPr indent="12700" algn="just">
              <a:buNone/>
            </a:pPr>
            <a:endParaRPr lang="it-IT" sz="1100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  <a:p>
            <a:pPr indent="12700" algn="just">
              <a:buNone/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</a:rPr>
              <a:t>	</a:t>
            </a:r>
            <a:endParaRPr lang="it-IT" dirty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  <a:p>
            <a:pPr indent="12700" algn="just">
              <a:buNone/>
            </a:pPr>
            <a:endParaRPr lang="it-IT" sz="1400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  <a:p>
            <a:pPr indent="12700" algn="just">
              <a:buNone/>
            </a:pPr>
            <a:endParaRPr lang="it-IT" sz="1200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1438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86314" y="1389205"/>
            <a:ext cx="2255835" cy="1570303"/>
          </a:xfrm>
          <a:solidFill>
            <a:schemeClr val="bg1"/>
          </a:solidFill>
        </p:spPr>
        <p:txBody>
          <a:bodyPr lIns="92075" tIns="46038" rIns="92075" bIns="46038"/>
          <a:lstStyle/>
          <a:p>
            <a:pPr algn="ctr" eaLnBrk="1" hangingPunct="1"/>
            <a:r>
              <a:rPr lang="it-IT" sz="2400" b="1" dirty="0" smtClean="0"/>
              <a:t>Quando la </a:t>
            </a:r>
            <a:r>
              <a:rPr lang="it-IT" sz="2400" b="1" dirty="0" smtClean="0">
                <a:solidFill>
                  <a:srgbClr val="FF0000"/>
                </a:solidFill>
              </a:rPr>
              <a:t>conoscenza</a:t>
            </a:r>
            <a:r>
              <a:rPr lang="it-IT" sz="2400" b="1" dirty="0" smtClean="0"/>
              <a:t> fa la </a:t>
            </a:r>
            <a:r>
              <a:rPr lang="it-IT" sz="2400" b="1" dirty="0" smtClean="0">
                <a:solidFill>
                  <a:srgbClr val="FF0000"/>
                </a:solidFill>
              </a:rPr>
              <a:t>differenza</a:t>
            </a:r>
            <a:endParaRPr lang="it-IT" sz="2400" b="1" dirty="0" smtClean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076056" y="5589240"/>
            <a:ext cx="21605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it-IT" b="1" i="1" dirty="0" smtClean="0">
                <a:solidFill>
                  <a:schemeClr val="bg1"/>
                </a:solidFill>
                <a:latin typeface="Trebuchet MS" pitchFamily="34" charset="0"/>
              </a:rPr>
              <a:t>25 gennaio 2012</a:t>
            </a:r>
            <a:endParaRPr lang="it-IT" b="1" i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823027" y="3286124"/>
            <a:ext cx="2286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La Business Intelligence a misura di imprenditore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Come pianificare e monitorare le attività marketing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Come far fruttare la tesoreria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it-IT" sz="1400" b="1" baseline="0" dirty="0" smtClean="0">
                <a:solidFill>
                  <a:schemeClr val="bg1"/>
                </a:solidFill>
              </a:rPr>
              <a:t>Gli  indicatori chiave nella gestione delle risorse umane</a:t>
            </a:r>
            <a:endParaRPr lang="it-IT" sz="1400" b="1" baseline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Quando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conoscenza</a:t>
            </a:r>
            <a:r>
              <a:rPr lang="it-IT" sz="2400" dirty="0" smtClean="0">
                <a:latin typeface="Trebuchet MS" pitchFamily="34" charset="0"/>
              </a:rPr>
              <a:t> fa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differenza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 </a:t>
            </a:r>
          </a:p>
          <a:p>
            <a:pPr>
              <a:buNone/>
            </a:pPr>
            <a:endParaRPr lang="it-IT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Difficile non è sapere, </a:t>
            </a:r>
          </a:p>
          <a:p>
            <a:pPr>
              <a:buNone/>
            </a:pP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ma saper fare uso di ciò che si sa.</a:t>
            </a:r>
          </a:p>
          <a:p>
            <a:pPr algn="r">
              <a:buNone/>
            </a:pPr>
            <a:endParaRPr lang="it-IT" dirty="0" smtClean="0"/>
          </a:p>
          <a:p>
            <a:pPr algn="r">
              <a:buNone/>
            </a:pPr>
            <a:endParaRPr lang="it-IT" dirty="0" smtClean="0"/>
          </a:p>
          <a:p>
            <a:pPr algn="r">
              <a:buNone/>
            </a:pPr>
            <a:r>
              <a:rPr lang="it-IT" dirty="0" smtClean="0"/>
              <a:t>Han </a:t>
            </a:r>
            <a:r>
              <a:rPr lang="it-IT" dirty="0" err="1" smtClean="0"/>
              <a:t>Fei</a:t>
            </a:r>
            <a:r>
              <a:rPr lang="it-IT" dirty="0" smtClean="0"/>
              <a:t> - Filosofo cinese (223 a. C.)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Quando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conoscenza</a:t>
            </a:r>
            <a:r>
              <a:rPr lang="it-IT" sz="2400" dirty="0" smtClean="0">
                <a:latin typeface="Trebuchet MS" pitchFamily="34" charset="0"/>
              </a:rPr>
              <a:t> fa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differenza</a:t>
            </a:r>
            <a:endParaRPr lang="it-IT" sz="2400" dirty="0" smtClean="0">
              <a:latin typeface="Trebuchet MS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indent="0">
              <a:buNone/>
            </a:pPr>
            <a:endParaRPr lang="it-IT" sz="2400" i="1" dirty="0" smtClean="0"/>
          </a:p>
          <a:p>
            <a:pPr marL="358775" indent="0">
              <a:buNone/>
            </a:pPr>
            <a:r>
              <a:rPr lang="it-IT" sz="2000" i="1" dirty="0" smtClean="0"/>
              <a:t>Essere </a:t>
            </a:r>
            <a:r>
              <a:rPr lang="it-IT" sz="2000" b="1" i="1" dirty="0" smtClean="0">
                <a:solidFill>
                  <a:srgbClr val="FF0000"/>
                </a:solidFill>
              </a:rPr>
              <a:t>competitivi</a:t>
            </a:r>
            <a:r>
              <a:rPr lang="it-IT" sz="2000" i="1" dirty="0" smtClean="0"/>
              <a:t> equivale sempre di più a essere veloci a prendere decisioni cruciali</a:t>
            </a:r>
            <a:r>
              <a:rPr lang="it-IT" sz="2000" b="1" i="1" dirty="0" smtClean="0"/>
              <a:t>.</a:t>
            </a:r>
          </a:p>
          <a:p>
            <a:pPr marL="358775" indent="0">
              <a:buNone/>
            </a:pPr>
            <a:endParaRPr lang="it-IT" sz="2000" i="1" dirty="0" smtClean="0"/>
          </a:p>
          <a:p>
            <a:pPr marL="358775" indent="0">
              <a:buNone/>
            </a:pPr>
            <a:r>
              <a:rPr lang="it-IT" sz="2000" i="1" dirty="0" smtClean="0"/>
              <a:t>Competitività: capacità di un prodotto o di un'impresa, di affrontare la concorrenza.</a:t>
            </a:r>
          </a:p>
          <a:p>
            <a:pPr>
              <a:buNone/>
            </a:pPr>
            <a:endParaRPr lang="it-IT" sz="2000" i="1" dirty="0" smtClean="0"/>
          </a:p>
          <a:p>
            <a:pPr algn="r">
              <a:buNone/>
            </a:pPr>
            <a:r>
              <a:rPr lang="it-IT" sz="2000" i="1" dirty="0" err="1" smtClean="0"/>
              <a:t>….questa</a:t>
            </a:r>
            <a:r>
              <a:rPr lang="it-IT" sz="2000" i="1" dirty="0" smtClean="0"/>
              <a:t> è la teoria!</a:t>
            </a:r>
            <a:br>
              <a:rPr lang="it-IT" sz="2000" i="1" dirty="0" smtClean="0"/>
            </a:br>
            <a:endParaRPr lang="it-IT" sz="2000" i="1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Quando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conoscenza</a:t>
            </a:r>
            <a:r>
              <a:rPr lang="it-IT" sz="2400" dirty="0" smtClean="0">
                <a:latin typeface="Trebuchet MS" pitchFamily="34" charset="0"/>
              </a:rPr>
              <a:t> fa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differenza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t-IT" sz="2000" i="1" dirty="0" smtClean="0"/>
          </a:p>
          <a:p>
            <a:pPr marL="0" indent="0">
              <a:buNone/>
            </a:pPr>
            <a:r>
              <a:rPr lang="it-IT" sz="2000" i="1" dirty="0" smtClean="0"/>
              <a:t>Quello che veramente interessa all’azienda è:</a:t>
            </a:r>
          </a:p>
          <a:p>
            <a:pPr marL="896938" indent="-276225">
              <a:buFont typeface="Wingdings" pitchFamily="2" charset="2"/>
              <a:buChar char="Ø"/>
            </a:pPr>
            <a:r>
              <a:rPr lang="it-IT" sz="2000" i="1" dirty="0" smtClean="0"/>
              <a:t> il </a:t>
            </a:r>
            <a:r>
              <a:rPr lang="it-IT" sz="2000" b="1" i="1" dirty="0" smtClean="0">
                <a:solidFill>
                  <a:srgbClr val="FF0000"/>
                </a:solidFill>
              </a:rPr>
              <a:t>vantaggio</a:t>
            </a:r>
            <a:r>
              <a:rPr lang="it-IT" sz="2000" i="1" dirty="0" smtClean="0"/>
              <a:t> </a:t>
            </a:r>
            <a:r>
              <a:rPr lang="it-IT" sz="2000" b="1" i="1" dirty="0" smtClean="0">
                <a:solidFill>
                  <a:srgbClr val="FF0000"/>
                </a:solidFill>
              </a:rPr>
              <a:t>competitivo</a:t>
            </a:r>
            <a:r>
              <a:rPr lang="it-IT" sz="2000" i="1" dirty="0" smtClean="0"/>
              <a:t> </a:t>
            </a:r>
          </a:p>
          <a:p>
            <a:pPr marL="896938" indent="-276225">
              <a:buFont typeface="Wingdings" pitchFamily="2" charset="2"/>
              <a:buChar char="Ø"/>
            </a:pPr>
            <a:r>
              <a:rPr lang="it-IT" sz="2000" i="1" dirty="0" smtClean="0"/>
              <a:t> la </a:t>
            </a:r>
            <a:r>
              <a:rPr lang="it-IT" sz="2000" b="1" i="1" dirty="0" smtClean="0">
                <a:solidFill>
                  <a:srgbClr val="FF0000"/>
                </a:solidFill>
              </a:rPr>
              <a:t>strategia</a:t>
            </a:r>
            <a:r>
              <a:rPr lang="it-IT" sz="2000" i="1" dirty="0" smtClean="0"/>
              <a:t> per raggiungerlo e mantenerlo</a:t>
            </a:r>
          </a:p>
          <a:p>
            <a:pPr>
              <a:buNone/>
            </a:pPr>
            <a:endParaRPr lang="it-IT" sz="2000" i="1" dirty="0" smtClean="0"/>
          </a:p>
          <a:p>
            <a:pPr>
              <a:buNone/>
            </a:pPr>
            <a:r>
              <a:rPr lang="it-IT" sz="2000" i="1" dirty="0" smtClean="0"/>
              <a:t>Il vantaggio competitivo è influenzato da </a:t>
            </a:r>
          </a:p>
          <a:p>
            <a:pPr marL="982663" indent="-361950">
              <a:buFont typeface="Wingdings" pitchFamily="2" charset="2"/>
              <a:buChar char="Ø"/>
            </a:pPr>
            <a:r>
              <a:rPr lang="it-IT" sz="2000" i="1" dirty="0" smtClean="0"/>
              <a:t>cambiamenti </a:t>
            </a:r>
            <a:r>
              <a:rPr lang="it-IT" sz="2000" i="1" u="sng" dirty="0" smtClean="0"/>
              <a:t>endogeni, ovvero interni all'azienda, </a:t>
            </a:r>
          </a:p>
          <a:p>
            <a:pPr marL="982663" indent="-361950">
              <a:buFont typeface="Wingdings" pitchFamily="2" charset="2"/>
              <a:buChar char="Ø"/>
            </a:pPr>
            <a:r>
              <a:rPr lang="it-IT" sz="2000" i="1" dirty="0" smtClean="0"/>
              <a:t>capacità dell'azienda di reagire e anticipare i cambiamenti esogeni, esterni alla stessa.</a:t>
            </a:r>
            <a:endParaRPr lang="it-IT" sz="2000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2813" y="605135"/>
            <a:ext cx="7953375" cy="461665"/>
          </a:xfrm>
        </p:spPr>
        <p:txBody>
          <a:bodyPr/>
          <a:lstStyle/>
          <a:p>
            <a:pPr algn="r"/>
            <a:r>
              <a:rPr lang="it-IT" sz="2400" dirty="0" smtClean="0">
                <a:latin typeface="Trebuchet MS" pitchFamily="34" charset="0"/>
              </a:rPr>
              <a:t>Quando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conoscenza</a:t>
            </a:r>
            <a:r>
              <a:rPr lang="it-IT" sz="2400" dirty="0" smtClean="0">
                <a:latin typeface="Trebuchet MS" pitchFamily="34" charset="0"/>
              </a:rPr>
              <a:t> fa la </a:t>
            </a:r>
            <a:r>
              <a:rPr lang="it-IT" sz="2400" b="1" dirty="0" smtClean="0">
                <a:solidFill>
                  <a:srgbClr val="FF0000"/>
                </a:solidFill>
                <a:latin typeface="Trebuchet MS" pitchFamily="34" charset="0"/>
              </a:rPr>
              <a:t>differenza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it-IT" i="1" dirty="0" smtClean="0"/>
          </a:p>
          <a:p>
            <a:pPr lvl="0">
              <a:buNone/>
            </a:pPr>
            <a:r>
              <a:rPr lang="it-IT" sz="2000" b="1" i="1" dirty="0" smtClean="0"/>
              <a:t>Lavoriamo per Progetto!</a:t>
            </a:r>
          </a:p>
          <a:p>
            <a:pPr lvl="0"/>
            <a:endParaRPr lang="it-IT" i="1" dirty="0" smtClean="0"/>
          </a:p>
          <a:p>
            <a:pPr lvl="0"/>
            <a:endParaRPr lang="it-IT" i="1" dirty="0" smtClean="0"/>
          </a:p>
          <a:p>
            <a:pPr lvl="0"/>
            <a:endParaRPr lang="it-IT" sz="2800" i="1" dirty="0" smtClean="0"/>
          </a:p>
          <a:p>
            <a:pPr lvl="2"/>
            <a:r>
              <a:rPr lang="it-IT" sz="2000" i="1" dirty="0" smtClean="0"/>
              <a:t>Individuazione dell’obiettivo 		</a:t>
            </a:r>
            <a:endParaRPr lang="it-IT" sz="2000" dirty="0" smtClean="0"/>
          </a:p>
          <a:p>
            <a:pPr lvl="2"/>
            <a:r>
              <a:rPr lang="it-IT" sz="2000" i="1" dirty="0" smtClean="0"/>
              <a:t>Pianificazione della strategia</a:t>
            </a:r>
          </a:p>
          <a:p>
            <a:pPr lvl="2"/>
            <a:r>
              <a:rPr lang="it-IT" sz="2000" i="1" dirty="0" smtClean="0"/>
              <a:t>Organizzazione dei flussi di lavoro e </a:t>
            </a:r>
            <a:r>
              <a:rPr lang="it-IT" sz="2000" i="1" u="sng" dirty="0" smtClean="0"/>
              <a:t>acquisizione degli strumenti </a:t>
            </a:r>
            <a:endParaRPr lang="it-IT" sz="2000" u="sng" dirty="0" smtClean="0"/>
          </a:p>
          <a:p>
            <a:pPr lvl="2"/>
            <a:r>
              <a:rPr lang="it-IT" sz="2000" i="1" dirty="0" smtClean="0"/>
              <a:t>Verifica dei risultati	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D4A3BF-0848-4564-A490-1E2B29D7FB0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822" y="1196752"/>
            <a:ext cx="3422650" cy="235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K.Template_1">
  <a:themeElements>
    <a:clrScheme name="WK.Template_1 1">
      <a:dk1>
        <a:srgbClr val="474747"/>
      </a:dk1>
      <a:lt1>
        <a:srgbClr val="FFFFFF"/>
      </a:lt1>
      <a:dk2>
        <a:srgbClr val="80A7A5"/>
      </a:dk2>
      <a:lt2>
        <a:srgbClr val="061844"/>
      </a:lt2>
      <a:accent1>
        <a:srgbClr val="0768A9"/>
      </a:accent1>
      <a:accent2>
        <a:srgbClr val="6EBB1F"/>
      </a:accent2>
      <a:accent3>
        <a:srgbClr val="FFFFFF"/>
      </a:accent3>
      <a:accent4>
        <a:srgbClr val="3B3B3B"/>
      </a:accent4>
      <a:accent5>
        <a:srgbClr val="AAB9D1"/>
      </a:accent5>
      <a:accent6>
        <a:srgbClr val="63A91B"/>
      </a:accent6>
      <a:hlink>
        <a:srgbClr val="EE014C"/>
      </a:hlink>
      <a:folHlink>
        <a:srgbClr val="FFD100"/>
      </a:folHlink>
    </a:clrScheme>
    <a:fontScheme name="WK.Template_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K.Template_1 1">
        <a:dk1>
          <a:srgbClr val="474747"/>
        </a:dk1>
        <a:lt1>
          <a:srgbClr val="FFFFFF"/>
        </a:lt1>
        <a:dk2>
          <a:srgbClr val="80A7A5"/>
        </a:dk2>
        <a:lt2>
          <a:srgbClr val="061844"/>
        </a:lt2>
        <a:accent1>
          <a:srgbClr val="0768A9"/>
        </a:accent1>
        <a:accent2>
          <a:srgbClr val="6EBB1F"/>
        </a:accent2>
        <a:accent3>
          <a:srgbClr val="FFFFFF"/>
        </a:accent3>
        <a:accent4>
          <a:srgbClr val="3B3B3B"/>
        </a:accent4>
        <a:accent5>
          <a:srgbClr val="AAB9D1"/>
        </a:accent5>
        <a:accent6>
          <a:srgbClr val="63A91B"/>
        </a:accent6>
        <a:hlink>
          <a:srgbClr val="EE014C"/>
        </a:hlink>
        <a:folHlink>
          <a:srgbClr val="FFD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K.Template_1 2">
        <a:dk1>
          <a:srgbClr val="061844"/>
        </a:dk1>
        <a:lt1>
          <a:srgbClr val="FFFFFF"/>
        </a:lt1>
        <a:dk2>
          <a:srgbClr val="474747"/>
        </a:dk2>
        <a:lt2>
          <a:srgbClr val="80A7A5"/>
        </a:lt2>
        <a:accent1>
          <a:srgbClr val="0768A9"/>
        </a:accent1>
        <a:accent2>
          <a:srgbClr val="6EBB1F"/>
        </a:accent2>
        <a:accent3>
          <a:srgbClr val="B1B1B1"/>
        </a:accent3>
        <a:accent4>
          <a:srgbClr val="DADADA"/>
        </a:accent4>
        <a:accent5>
          <a:srgbClr val="AAB9D1"/>
        </a:accent5>
        <a:accent6>
          <a:srgbClr val="63A91B"/>
        </a:accent6>
        <a:hlink>
          <a:srgbClr val="EE014C"/>
        </a:hlink>
        <a:folHlink>
          <a:srgbClr val="FFD1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struttura WKI</Template>
  <TotalTime>6294</TotalTime>
  <Words>1246</Words>
  <Application>Microsoft Office PowerPoint</Application>
  <PresentationFormat>Presentazione su schermo (4:3)</PresentationFormat>
  <Paragraphs>301</Paragraphs>
  <Slides>37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38" baseType="lpstr">
      <vt:lpstr>WK.Template_1</vt:lpstr>
      <vt:lpstr>Quando la conoscenza fa la differenza</vt:lpstr>
      <vt:lpstr>Wolters Kluwer Italia</vt:lpstr>
      <vt:lpstr>I mercati</vt:lpstr>
      <vt:lpstr>Obiettivo dell’incontro </vt:lpstr>
      <vt:lpstr>Quando la conoscenza fa la differenza</vt:lpstr>
      <vt:lpstr>Quando la conoscenza fa la differenza</vt:lpstr>
      <vt:lpstr>Quando la conoscenza fa la differenza</vt:lpstr>
      <vt:lpstr>Quando la conoscenza fa la differenza</vt:lpstr>
      <vt:lpstr>Quando la conoscenza fa la differenza</vt:lpstr>
      <vt:lpstr>Quando la conoscenza fa la differenza</vt:lpstr>
      <vt:lpstr>Quando la conoscenza fa la differenza</vt:lpstr>
      <vt:lpstr>Quando la conoscenza fa la differenza</vt:lpstr>
      <vt:lpstr>Business Intelligence</vt:lpstr>
      <vt:lpstr>Business Intelligence</vt:lpstr>
      <vt:lpstr>Business Intelligence</vt:lpstr>
      <vt:lpstr>Business Intelligence</vt:lpstr>
      <vt:lpstr>Business Intelligence</vt:lpstr>
      <vt:lpstr>Business Intelligence</vt:lpstr>
      <vt:lpstr>Quando la conoscenza fa la differenza</vt:lpstr>
      <vt:lpstr>Come pianificare e monitorare le attività marketing</vt:lpstr>
      <vt:lpstr>Come pianificare e monitorare le attività marketing</vt:lpstr>
      <vt:lpstr>Come pianificare e monitorare le attività marketing</vt:lpstr>
      <vt:lpstr>Come pianificare e monitorare le attività marketing</vt:lpstr>
      <vt:lpstr>Come pianificare e monitorare le attività marketing</vt:lpstr>
      <vt:lpstr>Come pianificare e monitorare le attività marketing</vt:lpstr>
      <vt:lpstr>Quando la conoscenza fa la differenza</vt:lpstr>
      <vt:lpstr>Tesoreria – gli obiettivi </vt:lpstr>
      <vt:lpstr>Tesoreria – gli obiettivi </vt:lpstr>
      <vt:lpstr>Tesoreria - i vantaggi</vt:lpstr>
      <vt:lpstr>Come far fruttare la tesoreria</vt:lpstr>
      <vt:lpstr>Quando la conoscenza fa la differenza</vt:lpstr>
      <vt:lpstr>Fattori di influenza </vt:lpstr>
      <vt:lpstr>Organizzazione</vt:lpstr>
      <vt:lpstr>Gestione del Personale</vt:lpstr>
      <vt:lpstr>Quindi?</vt:lpstr>
      <vt:lpstr>Gestione del flusso informativo</vt:lpstr>
      <vt:lpstr>Fattori critici</vt:lpstr>
    </vt:vector>
  </TitlesOfParts>
  <Company>giemme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730 On-Line</dc:title>
  <dc:creator>GM</dc:creator>
  <cp:lastModifiedBy>DE CAROLIS,Antonio</cp:lastModifiedBy>
  <cp:revision>396</cp:revision>
  <dcterms:created xsi:type="dcterms:W3CDTF">2001-11-14T10:37:21Z</dcterms:created>
  <dcterms:modified xsi:type="dcterms:W3CDTF">2012-02-08T17:37:35Z</dcterms:modified>
</cp:coreProperties>
</file>